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handoutMasterIdLst>
    <p:handoutMasterId r:id="rId61"/>
  </p:handoutMasterIdLst>
  <p:sldIdLst>
    <p:sldId id="256" r:id="rId2"/>
    <p:sldId id="294" r:id="rId3"/>
    <p:sldId id="302" r:id="rId4"/>
    <p:sldId id="258" r:id="rId5"/>
    <p:sldId id="295" r:id="rId6"/>
    <p:sldId id="259" r:id="rId7"/>
    <p:sldId id="263" r:id="rId8"/>
    <p:sldId id="257" r:id="rId9"/>
    <p:sldId id="260" r:id="rId10"/>
    <p:sldId id="304" r:id="rId11"/>
    <p:sldId id="261" r:id="rId12"/>
    <p:sldId id="262" r:id="rId13"/>
    <p:sldId id="269" r:id="rId14"/>
    <p:sldId id="264" r:id="rId15"/>
    <p:sldId id="265" r:id="rId16"/>
    <p:sldId id="267" r:id="rId17"/>
    <p:sldId id="298" r:id="rId18"/>
    <p:sldId id="268" r:id="rId19"/>
    <p:sldId id="271" r:id="rId20"/>
    <p:sldId id="297" r:id="rId21"/>
    <p:sldId id="299" r:id="rId22"/>
    <p:sldId id="276" r:id="rId23"/>
    <p:sldId id="275" r:id="rId24"/>
    <p:sldId id="296" r:id="rId25"/>
    <p:sldId id="272" r:id="rId26"/>
    <p:sldId id="273" r:id="rId27"/>
    <p:sldId id="318" r:id="rId28"/>
    <p:sldId id="270" r:id="rId29"/>
    <p:sldId id="278" r:id="rId30"/>
    <p:sldId id="279" r:id="rId31"/>
    <p:sldId id="280" r:id="rId32"/>
    <p:sldId id="317" r:id="rId33"/>
    <p:sldId id="307" r:id="rId34"/>
    <p:sldId id="274" r:id="rId35"/>
    <p:sldId id="321" r:id="rId36"/>
    <p:sldId id="277" r:id="rId37"/>
    <p:sldId id="314" r:id="rId38"/>
    <p:sldId id="313" r:id="rId39"/>
    <p:sldId id="315" r:id="rId40"/>
    <p:sldId id="311" r:id="rId41"/>
    <p:sldId id="309" r:id="rId42"/>
    <p:sldId id="316" r:id="rId43"/>
    <p:sldId id="281" r:id="rId44"/>
    <p:sldId id="322" r:id="rId45"/>
    <p:sldId id="283" r:id="rId46"/>
    <p:sldId id="284" r:id="rId47"/>
    <p:sldId id="288" r:id="rId48"/>
    <p:sldId id="291" r:id="rId49"/>
    <p:sldId id="292" r:id="rId50"/>
    <p:sldId id="303" r:id="rId51"/>
    <p:sldId id="308" r:id="rId52"/>
    <p:sldId id="310" r:id="rId53"/>
    <p:sldId id="300" r:id="rId54"/>
    <p:sldId id="319" r:id="rId55"/>
    <p:sldId id="287" r:id="rId56"/>
    <p:sldId id="320" r:id="rId57"/>
    <p:sldId id="293" r:id="rId58"/>
    <p:sldId id="306"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25"/>
    <a:srgbClr val="FD4B1B"/>
    <a:srgbClr val="FC5104"/>
    <a:srgbClr val="1E6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77603" autoAdjust="0"/>
  </p:normalViewPr>
  <p:slideViewPr>
    <p:cSldViewPr>
      <p:cViewPr>
        <p:scale>
          <a:sx n="80" d="100"/>
          <a:sy n="80" d="100"/>
        </p:scale>
        <p:origin x="-10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29" tIns="45714" rIns="91429" bIns="45714" rtlCol="0"/>
          <a:lstStyle>
            <a:lvl1pPr algn="r">
              <a:defRPr sz="1200"/>
            </a:lvl1pPr>
          </a:lstStyle>
          <a:p>
            <a:fld id="{0D62E93E-0248-44F4-9275-53DC34261056}" type="datetimeFigureOut">
              <a:rPr lang="en-US" smtClean="0"/>
              <a:t>12/26/2014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9" tIns="45714" rIns="91429" bIns="45714" rtlCol="0" anchor="b"/>
          <a:lstStyle>
            <a:lvl1pPr algn="r">
              <a:defRPr sz="1200"/>
            </a:lvl1pPr>
          </a:lstStyle>
          <a:p>
            <a:fld id="{FF02D394-C971-4F1B-8B8C-F7F55BD8E2C2}" type="slidenum">
              <a:rPr lang="en-US" smtClean="0"/>
              <a:t>‹#›</a:t>
            </a:fld>
            <a:endParaRPr lang="en-US" dirty="0"/>
          </a:p>
        </p:txBody>
      </p:sp>
    </p:spTree>
    <p:extLst>
      <p:ext uri="{BB962C8B-B14F-4D97-AF65-F5344CB8AC3E}">
        <p14:creationId xmlns:p14="http://schemas.microsoft.com/office/powerpoint/2010/main" val="3458358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29" tIns="45714" rIns="91429" bIns="45714" rtlCol="0"/>
          <a:lstStyle>
            <a:lvl1pPr algn="r">
              <a:defRPr sz="1200"/>
            </a:lvl1pPr>
          </a:lstStyle>
          <a:p>
            <a:fld id="{29E87DE8-5D3B-4D91-8943-8CF9F51B3840}" type="datetimeFigureOut">
              <a:rPr lang="en-US" smtClean="0"/>
              <a:t>12/26/2014</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9" tIns="45714" rIns="91429" bIns="45714" rtlCol="0" anchor="b"/>
          <a:lstStyle>
            <a:lvl1pPr algn="r">
              <a:defRPr sz="1200"/>
            </a:lvl1pPr>
          </a:lstStyle>
          <a:p>
            <a:fld id="{FAAD94C1-CD3B-4A5F-B2EB-009B6A181087}" type="slidenum">
              <a:rPr lang="en-US" smtClean="0"/>
              <a:t>‹#›</a:t>
            </a:fld>
            <a:endParaRPr lang="en-US" dirty="0"/>
          </a:p>
        </p:txBody>
      </p:sp>
    </p:spTree>
    <p:extLst>
      <p:ext uri="{BB962C8B-B14F-4D97-AF65-F5344CB8AC3E}">
        <p14:creationId xmlns:p14="http://schemas.microsoft.com/office/powerpoint/2010/main" val="262988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this presentation, I’m going to take you back in time to about the year 1900 and trace the evolution of reading instruction up to the present, highlighting significant advances along the way, before proposing what I believe is the next stage of reading instruction evolution: orthographic awareness.</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2</a:t>
            </a:fld>
            <a:endParaRPr lang="en-US" dirty="0"/>
          </a:p>
        </p:txBody>
      </p:sp>
    </p:spTree>
    <p:extLst>
      <p:ext uri="{BB962C8B-B14F-4D97-AF65-F5344CB8AC3E}">
        <p14:creationId xmlns:p14="http://schemas.microsoft.com/office/powerpoint/2010/main" val="214358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D94C1-CD3B-4A5F-B2EB-009B6A181087}" type="slidenum">
              <a:rPr lang="en-US" smtClean="0"/>
              <a:t>34</a:t>
            </a:fld>
            <a:endParaRPr lang="en-US" dirty="0"/>
          </a:p>
        </p:txBody>
      </p:sp>
    </p:spTree>
    <p:extLst>
      <p:ext uri="{BB962C8B-B14F-4D97-AF65-F5344CB8AC3E}">
        <p14:creationId xmlns:p14="http://schemas.microsoft.com/office/powerpoint/2010/main" val="179566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D94C1-CD3B-4A5F-B2EB-009B6A181087}" type="slidenum">
              <a:rPr lang="en-US" smtClean="0"/>
              <a:t>41</a:t>
            </a:fld>
            <a:endParaRPr lang="en-US" dirty="0"/>
          </a:p>
        </p:txBody>
      </p:sp>
    </p:spTree>
    <p:extLst>
      <p:ext uri="{BB962C8B-B14F-4D97-AF65-F5344CB8AC3E}">
        <p14:creationId xmlns:p14="http://schemas.microsoft.com/office/powerpoint/2010/main" val="211303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has</a:t>
            </a:r>
            <a:r>
              <a:rPr lang="en-CA" baseline="0" dirty="0" smtClean="0"/>
              <a:t> been two main branches in the evolution of reading instruction.  The developmental route of regular education for most students, and the special education route for students with reading disabilities.  More recently, the science guiding the special education route has been influencing the instructional practices in regular education.  For example, Dr. David Sousa’s 2014 book entitled, “How the Brain Learns to Read” covers the latest brain science and its application to reading instruction for teachers of all students.</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3</a:t>
            </a:fld>
            <a:endParaRPr lang="en-US" dirty="0"/>
          </a:p>
        </p:txBody>
      </p:sp>
    </p:spTree>
    <p:extLst>
      <p:ext uri="{BB962C8B-B14F-4D97-AF65-F5344CB8AC3E}">
        <p14:creationId xmlns:p14="http://schemas.microsoft.com/office/powerpoint/2010/main" val="78131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Since</a:t>
            </a:r>
            <a:r>
              <a:rPr lang="en-CA" baseline="0" dirty="0" smtClean="0"/>
              <a:t> 1900, teachers in regular education started out teaching children to read using the sentence recitation method, and then moved into aspects of sound-symbol relationships, although there was no consensus for which method was best.  During the 20</a:t>
            </a:r>
            <a:r>
              <a:rPr lang="en-CA" baseline="30000" dirty="0" smtClean="0"/>
              <a:t>th</a:t>
            </a:r>
            <a:r>
              <a:rPr lang="en-CA" baseline="0" dirty="0" smtClean="0"/>
              <a:t> century, there was an ongoing disagreement among educators about whether holistic or analytic methods were the best form of instruction to teach reading.  In the 30s and up until the mid 60s, the Dick &amp; Jane basal readers with their whole-word method were quite prominent.  The idea for Dick &amp; Jane was conceived by a teacher named </a:t>
            </a:r>
            <a:r>
              <a:rPr lang="en-CA" baseline="0" dirty="0" err="1" smtClean="0"/>
              <a:t>Zerna</a:t>
            </a:r>
            <a:r>
              <a:rPr lang="en-CA" baseline="0" dirty="0" smtClean="0"/>
              <a:t> Sharp, and promoted by Dr. William S. Gray from the University of Chicago, who along with several others, was one of the main authors of the series.  In 1948, he argues for the Look-Say (whole-word) method to teaching reading using his basal series.  Yet, there were many children who had difficulty learning to read using this method.  In 1955, Rudolf </a:t>
            </a:r>
            <a:r>
              <a:rPr lang="en-CA" baseline="0" dirty="0" err="1" smtClean="0"/>
              <a:t>Flesch</a:t>
            </a:r>
            <a:r>
              <a:rPr lang="en-CA" baseline="0" dirty="0" smtClean="0"/>
              <a:t> argued for the use of phonics to teach children to read in his book “Why Johnny Can’t read.”  This was a popular book widely read by the general public who put pressure on the government to have schools adopt phonics instruction.  During the 1960s, a time of great social and cultural change, there were several reading methods (e.g., initial teaching alphabet – which didn’t work, basal readers, whole word, language experience, etc.) experimented with.  During this time, educators argued about which method was best: whole word or phonics.  In 1967, Dr. Jeanne </a:t>
            </a:r>
            <a:r>
              <a:rPr lang="en-CA" baseline="0" dirty="0" err="1" smtClean="0"/>
              <a:t>Chall</a:t>
            </a:r>
            <a:r>
              <a:rPr lang="en-CA" baseline="0" dirty="0" smtClean="0"/>
              <a:t> from Harvard argued in her book “Learning to read: The Great Debate” that phonics was superior to the whole word method.  In the 1970s to the mid 1980s, phonics was used primarily in schools, along with basal readers, word families, and phonics workbooks.  But some teachers thought that phonics instruction was boring and looked for something else.</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4</a:t>
            </a:fld>
            <a:endParaRPr lang="en-US" dirty="0"/>
          </a:p>
        </p:txBody>
      </p:sp>
    </p:spTree>
    <p:extLst>
      <p:ext uri="{BB962C8B-B14F-4D97-AF65-F5344CB8AC3E}">
        <p14:creationId xmlns:p14="http://schemas.microsoft.com/office/powerpoint/2010/main" val="243532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Dr</a:t>
            </a:r>
            <a:r>
              <a:rPr lang="en-CA" dirty="0" smtClean="0"/>
              <a:t>. Grace</a:t>
            </a:r>
            <a:r>
              <a:rPr lang="en-CA" baseline="0" dirty="0" smtClean="0"/>
              <a:t> Fernald was an educational psychologist who worked with poor readers at UCLA in the 1920s.  Based on the </a:t>
            </a:r>
            <a:r>
              <a:rPr lang="en-CA" baseline="0" dirty="0" smtClean="0"/>
              <a:t>“hands-on” </a:t>
            </a:r>
            <a:r>
              <a:rPr lang="en-CA" baseline="0" dirty="0" smtClean="0"/>
              <a:t>ideas of Maria Montessori (an Italian physician who later became an educator of individuals with intellectual disabilities) and Helen Keller (a blind &amp; deaf educator who learned to read using braille), Grace Fernald developed a method of reading instruction for students with reading disabilities that </a:t>
            </a:r>
            <a:r>
              <a:rPr lang="en-CA" baseline="0" dirty="0" smtClean="0"/>
              <a:t>relied on </a:t>
            </a:r>
            <a:r>
              <a:rPr lang="en-CA" baseline="0" dirty="0" smtClean="0"/>
              <a:t>tracing each letter of whole words</a:t>
            </a:r>
            <a:r>
              <a:rPr lang="en-CA" baseline="0" dirty="0" smtClean="0"/>
              <a:t>.  Although the method was slow and laborious, teaching several words at a time, many disabled readers eventually learned how to read.</a:t>
            </a:r>
          </a:p>
          <a:p>
            <a:pPr marL="171450" indent="-171450">
              <a:buFont typeface="Arial" panose="020B0604020202020204" pitchFamily="34" charset="0"/>
              <a:buChar char="•"/>
            </a:pPr>
            <a:r>
              <a:rPr lang="en-CA" baseline="0" dirty="0" smtClean="0"/>
              <a:t>Dr. Samuel T. Orton was a neurologist who worked with stroke victims who lost the ability to read.  He also worked with a group of boys who appeared intelligence, yet did not develop the ability to read.  He saw similarities between the boys and the older stroke victims, who had left hemisphere damage.  In 1925, he theorized that youth with what he termed “</a:t>
            </a:r>
            <a:r>
              <a:rPr lang="en-CA" baseline="0" dirty="0" err="1" smtClean="0"/>
              <a:t>strephosymbolia</a:t>
            </a:r>
            <a:r>
              <a:rPr lang="en-CA" baseline="0" dirty="0" smtClean="0"/>
              <a:t>” (i.e., a reading disability involving letter reversals and transpositions) were suffering from difficulty establishing cerebral dominance in the left hemisphere, the seat of language processing, because of the interference from the right hemisphere.  Although Dr. Rudolph Berlin, a German ophthalmologist, had coined the term “dyslexia” in 1887 to refer to bright individuals who never learned to read, the term was not commonly used until later.</a:t>
            </a:r>
          </a:p>
          <a:p>
            <a:pPr marL="171450" indent="-171450">
              <a:buFont typeface="Arial" panose="020B0604020202020204" pitchFamily="34" charset="0"/>
              <a:buChar char="•"/>
            </a:pPr>
            <a:r>
              <a:rPr lang="en-CA" baseline="0" dirty="0" smtClean="0"/>
              <a:t>In 1932, Dr. Marion Munroe, an educational psychologist from the University of Chicago, developed an expectancy formula to diagnose reading disabilities.  She used the Stanford </a:t>
            </a:r>
            <a:r>
              <a:rPr lang="en-CA" baseline="0" dirty="0" err="1" smtClean="0"/>
              <a:t>Binet</a:t>
            </a:r>
            <a:r>
              <a:rPr lang="en-CA" baseline="0" dirty="0" smtClean="0"/>
              <a:t> to help establish a reading aptitude.  She believed that individualized reading interventions should be based on a thorough assessment of a student’s unique profile of strengths and weaknesses, although she advocated synthetic phonics.</a:t>
            </a:r>
          </a:p>
          <a:p>
            <a:pPr marL="171450" indent="-171450">
              <a:buFont typeface="Arial" panose="020B0604020202020204" pitchFamily="34" charset="0"/>
              <a:buChar char="•"/>
            </a:pPr>
            <a:r>
              <a:rPr lang="en-CA" baseline="0" dirty="0" smtClean="0"/>
              <a:t>Anna Gillingham was an educational psychologist who together with a teacher named Bessie </a:t>
            </a:r>
            <a:r>
              <a:rPr lang="en-CA" baseline="0" dirty="0" err="1" smtClean="0"/>
              <a:t>Stillman</a:t>
            </a:r>
            <a:r>
              <a:rPr lang="en-CA" baseline="0" dirty="0" smtClean="0"/>
              <a:t> created a multisensory phonics method based on Samuel Orton’s theory.  There are about 10 methods that are derived from the Orton-Gillingham Method, including the Barton, Wilson, Spalding, Spire, etc.</a:t>
            </a:r>
          </a:p>
          <a:p>
            <a:pPr marL="171450" indent="-171450">
              <a:buFont typeface="Arial" panose="020B0604020202020204" pitchFamily="34" charset="0"/>
              <a:buChar char="•"/>
            </a:pPr>
            <a:r>
              <a:rPr lang="en-CA" baseline="0" dirty="0" smtClean="0"/>
              <a:t>Beth </a:t>
            </a:r>
            <a:r>
              <a:rPr lang="en-CA" baseline="0" dirty="0" err="1" smtClean="0"/>
              <a:t>Slingerland</a:t>
            </a:r>
            <a:r>
              <a:rPr lang="en-CA" baseline="0" dirty="0" smtClean="0"/>
              <a:t> was a teacher on the West coast of the US who had gone to some conferences about the Orton-Gillingham method.  She got to know Anna Gillingham and worked with her for a couple of years.  Her contribution was to apply the teaching method to whole classrooms of children, instead of working with only individuals as had been the practice beforehand.  Dr. Virginia Berninger got the idea of testing orthographic awareness from a subtest on the </a:t>
            </a:r>
            <a:r>
              <a:rPr lang="en-CA" baseline="0" dirty="0" err="1" smtClean="0"/>
              <a:t>Slingerland</a:t>
            </a:r>
            <a:r>
              <a:rPr lang="en-CA" baseline="0" dirty="0" smtClean="0"/>
              <a:t> Screening Tests.  She later adapted it for the PAL test.  Beverly Wolf, who became an expert in the </a:t>
            </a:r>
            <a:r>
              <a:rPr lang="en-CA" baseline="0" dirty="0" err="1" smtClean="0"/>
              <a:t>Slingerland</a:t>
            </a:r>
            <a:r>
              <a:rPr lang="en-CA" baseline="0" dirty="0" smtClean="0"/>
              <a:t> method, co-authored an authoritative book with Dr. Virginia Berninger entitled, “Teaching Students with Dyslexia and Dysgraphia: Lessons from teaching and Science.”</a:t>
            </a:r>
          </a:p>
          <a:p>
            <a:pPr marL="171450" indent="-171450">
              <a:buFont typeface="Arial" panose="020B0604020202020204" pitchFamily="34" charset="0"/>
              <a:buChar char="•"/>
            </a:pPr>
            <a:r>
              <a:rPr lang="en-CA" baseline="0" dirty="0" smtClean="0"/>
              <a:t>Pat </a:t>
            </a:r>
            <a:r>
              <a:rPr lang="en-CA" baseline="0" dirty="0" err="1" smtClean="0"/>
              <a:t>Lindamood</a:t>
            </a:r>
            <a:r>
              <a:rPr lang="en-CA" baseline="0" dirty="0" smtClean="0"/>
              <a:t> was a speech-language pathologist who married a linguist named Charles.  She developed the Auditory Discrimination In-Depth Program for students with dyslexia.  It was also multi-sensory, but it provided students with feedback about what their mouth was doing as they tried to form different phonetic sounds.  Later, she joined up with </a:t>
            </a:r>
            <a:r>
              <a:rPr lang="en-CA" baseline="0" dirty="0" err="1" smtClean="0"/>
              <a:t>Nanci</a:t>
            </a:r>
            <a:r>
              <a:rPr lang="en-CA" baseline="0" dirty="0" smtClean="0"/>
              <a:t> Bell, who together in 1986, founded the </a:t>
            </a:r>
            <a:r>
              <a:rPr lang="en-CA" baseline="0" dirty="0" err="1" smtClean="0"/>
              <a:t>Lindamood</a:t>
            </a:r>
            <a:r>
              <a:rPr lang="en-CA" baseline="0" dirty="0" smtClean="0"/>
              <a:t>-Bell Learning Centres.  They have over 50 centers world wide today, most of which are in the U.S.  </a:t>
            </a:r>
            <a:r>
              <a:rPr lang="en-CA" baseline="0" dirty="0" err="1" smtClean="0"/>
              <a:t>Nanci</a:t>
            </a:r>
            <a:r>
              <a:rPr lang="en-CA" baseline="0" dirty="0" smtClean="0"/>
              <a:t> contributed instructional techniques for the visual aspects of language (e.g., Visualizing-Verbalizing and Seeing Stars).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5</a:t>
            </a:fld>
            <a:endParaRPr lang="en-US" dirty="0"/>
          </a:p>
        </p:txBody>
      </p:sp>
    </p:spTree>
    <p:extLst>
      <p:ext uri="{BB962C8B-B14F-4D97-AF65-F5344CB8AC3E}">
        <p14:creationId xmlns:p14="http://schemas.microsoft.com/office/powerpoint/2010/main" val="165435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1987, California</a:t>
            </a:r>
            <a:r>
              <a:rPr lang="en-CA" baseline="0" dirty="0" smtClean="0"/>
              <a:t> enthusiastically embraced the Whole-Language approach, believing it to be the solution for all students to improve their literacy skills.  However, in 1994, a National Assessment of Educational Progress report found that after instituting this method, students learned even less.  In particular, 56% of 4</a:t>
            </a:r>
            <a:r>
              <a:rPr lang="en-CA" baseline="30000" dirty="0" smtClean="0"/>
              <a:t>th</a:t>
            </a:r>
            <a:r>
              <a:rPr lang="en-CA" baseline="0" dirty="0" smtClean="0"/>
              <a:t> graders were reading below a basic level.  The governor then mandated that phonics instruction be reinstated.</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6</a:t>
            </a:fld>
            <a:endParaRPr lang="en-US" dirty="0"/>
          </a:p>
        </p:txBody>
      </p:sp>
    </p:spTree>
    <p:extLst>
      <p:ext uri="{BB962C8B-B14F-4D97-AF65-F5344CB8AC3E}">
        <p14:creationId xmlns:p14="http://schemas.microsoft.com/office/powerpoint/2010/main" val="233240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Phonemic</a:t>
            </a:r>
            <a:r>
              <a:rPr lang="en-CA" baseline="0" dirty="0" smtClean="0"/>
              <a:t> awareness and phonics instruction improved the spelling of regular students, but not those with dyslexia.  This is because they were missing the other half of phonics instruction dealing with orthographic awareness, which correlates even more with spelling than with reading.</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8</a:t>
            </a:fld>
            <a:endParaRPr lang="en-US" dirty="0"/>
          </a:p>
        </p:txBody>
      </p:sp>
    </p:spTree>
    <p:extLst>
      <p:ext uri="{BB962C8B-B14F-4D97-AF65-F5344CB8AC3E}">
        <p14:creationId xmlns:p14="http://schemas.microsoft.com/office/powerpoint/2010/main" val="394715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text books that</a:t>
            </a:r>
            <a:r>
              <a:rPr lang="en-CA" baseline="0" dirty="0" smtClean="0"/>
              <a:t> taught “Balanced Literacy” to regular education teachers had very little phonemic awareness or phonics instruction in them.  I examined a popular textbook from the U. of M. bookstore at the time, and discovered that it had one paragraph on phonemic awareness, and phonics was in the appendix instead of the body of the text.  Teachers who had bought into Whole Language did not want to give up on it.  They paid lip service to the idea of Balanced Literacy, and minimized the necessity of phonemic awareness.</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9</a:t>
            </a:fld>
            <a:endParaRPr lang="en-US" dirty="0"/>
          </a:p>
        </p:txBody>
      </p:sp>
    </p:spTree>
    <p:extLst>
      <p:ext uri="{BB962C8B-B14F-4D97-AF65-F5344CB8AC3E}">
        <p14:creationId xmlns:p14="http://schemas.microsoft.com/office/powerpoint/2010/main" val="45532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D94C1-CD3B-4A5F-B2EB-009B6A181087}" type="slidenum">
              <a:rPr lang="en-US" smtClean="0"/>
              <a:t>26</a:t>
            </a:fld>
            <a:endParaRPr lang="en-US" dirty="0"/>
          </a:p>
        </p:txBody>
      </p:sp>
    </p:spTree>
    <p:extLst>
      <p:ext uri="{BB962C8B-B14F-4D97-AF65-F5344CB8AC3E}">
        <p14:creationId xmlns:p14="http://schemas.microsoft.com/office/powerpoint/2010/main" val="405398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gradually</a:t>
            </a:r>
            <a:r>
              <a:rPr lang="en-CA" baseline="0" dirty="0" smtClean="0"/>
              <a:t> unlearn mirror imaging as our left fusiform gyrus becomes more adapted for orthographic processing.  The process is much slower and much less effective for those with dyslexia.</a:t>
            </a:r>
            <a:endParaRPr lang="en-US" dirty="0"/>
          </a:p>
        </p:txBody>
      </p:sp>
      <p:sp>
        <p:nvSpPr>
          <p:cNvPr id="4" name="Slide Number Placeholder 3"/>
          <p:cNvSpPr>
            <a:spLocks noGrp="1"/>
          </p:cNvSpPr>
          <p:nvPr>
            <p:ph type="sldNum" sz="quarter" idx="10"/>
          </p:nvPr>
        </p:nvSpPr>
        <p:spPr/>
        <p:txBody>
          <a:bodyPr/>
          <a:lstStyle/>
          <a:p>
            <a:fld id="{FAAD94C1-CD3B-4A5F-B2EB-009B6A181087}" type="slidenum">
              <a:rPr lang="en-US" smtClean="0"/>
              <a:t>32</a:t>
            </a:fld>
            <a:endParaRPr lang="en-US" dirty="0"/>
          </a:p>
        </p:txBody>
      </p:sp>
    </p:spTree>
    <p:extLst>
      <p:ext uri="{BB962C8B-B14F-4D97-AF65-F5344CB8AC3E}">
        <p14:creationId xmlns:p14="http://schemas.microsoft.com/office/powerpoint/2010/main" val="2731849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F8250C-3986-48EE-AFF9-04ECFFA245AD}" type="datetimeFigureOut">
              <a:rPr lang="en-US" smtClean="0"/>
              <a:t>12/26/2014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0A1DE9-9342-419D-8236-2D783A17FC8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90A1DE9-9342-419D-8236-2D783A17FC8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90A1DE9-9342-419D-8236-2D783A17FC8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90A1DE9-9342-419D-8236-2D783A17FC89}"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90A1DE9-9342-419D-8236-2D783A17FC89}"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90A1DE9-9342-419D-8236-2D783A17FC89}"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90A1DE9-9342-419D-8236-2D783A17FC8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90A1DE9-9342-419D-8236-2D783A17FC89}"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F8250C-3986-48EE-AFF9-04ECFFA245AD}" type="datetimeFigureOut">
              <a:rPr lang="en-US" smtClean="0"/>
              <a:t>12/26/2014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90A1DE9-9342-419D-8236-2D783A17FC8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2F8250C-3986-48EE-AFF9-04ECFFA245AD}" type="datetimeFigureOut">
              <a:rPr lang="en-US" smtClean="0"/>
              <a:t>12/26/2014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90A1DE9-9342-419D-8236-2D783A17FC8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F8250C-3986-48EE-AFF9-04ECFFA245AD}" type="datetimeFigureOut">
              <a:rPr lang="en-US" smtClean="0"/>
              <a:t>12/26/2014</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0A1DE9-9342-419D-8236-2D783A17FC89}" type="slidenum">
              <a:rPr lang="en-US" smtClean="0"/>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F8250C-3986-48EE-AFF9-04ECFFA245AD}" type="datetimeFigureOut">
              <a:rPr lang="en-US" smtClean="0"/>
              <a:t>12/26/2014</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0A1DE9-9342-419D-8236-2D783A17FC8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gif"/><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11" Type="http://schemas.openxmlformats.org/officeDocument/2006/relationships/image" Target="../media/image8.jpg"/><Relationship Id="rId5" Type="http://schemas.openxmlformats.org/officeDocument/2006/relationships/image" Target="../media/image3.gif"/><Relationship Id="rId10" Type="http://schemas.microsoft.com/office/2007/relationships/hdphoto" Target="../media/hdphoto1.wdp"/><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hyperlink" Target="../Seeing%20Stars/1%20Seeing%20Stars%20Kit.m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hyperlink" Target="Orthographic%20in%20Class.mp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outerShdw blurRad="50800" dist="50800" dir="5400000" algn="ctr" rotWithShape="0">
              <a:srgbClr val="000000"/>
            </a:outerShdw>
          </a:effectLst>
        </p:spPr>
      </p:pic>
      <p:sp>
        <p:nvSpPr>
          <p:cNvPr id="7" name="Oval 6"/>
          <p:cNvSpPr/>
          <p:nvPr/>
        </p:nvSpPr>
        <p:spPr>
          <a:xfrm>
            <a:off x="663466" y="838200"/>
            <a:ext cx="7848600" cy="4876799"/>
          </a:xfrm>
          <a:prstGeom prst="ellipse">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43200"/>
            <a:ext cx="7810500" cy="914400"/>
          </a:xfrm>
        </p:spPr>
        <p:txBody>
          <a:bodyPr>
            <a:normAutofit/>
            <a:scene3d>
              <a:camera prst="perspectiveAbove"/>
              <a:lightRig rig="soft" dir="t"/>
            </a:scene3d>
            <a:sp3d extrusionH="57150" prstMaterial="softEdge">
              <a:bevelT w="25400" h="25400" prst="coolSlant"/>
            </a:sp3d>
          </a:bodyPr>
          <a:lstStyle/>
          <a:p>
            <a:pPr algn="ctr"/>
            <a:r>
              <a:rPr lang="en-US" sz="5400" dirty="0" smtClean="0">
                <a:effectLst>
                  <a:outerShdw blurRad="50800" dist="38100" dir="5400000" algn="t" rotWithShape="0">
                    <a:prstClr val="black">
                      <a:alpha val="40000"/>
                    </a:prstClr>
                  </a:outerShdw>
                  <a:reflection blurRad="6350" stA="25000" endPos="85000" dist="12700" dir="5400000" sy="-100000" algn="bl" rotWithShape="0"/>
                </a:effectLst>
                <a:latin typeface="Tw Cen MT" pitchFamily="34" charset="0"/>
              </a:rPr>
              <a:t>Orthographic Processing:</a:t>
            </a:r>
            <a:endParaRPr lang="en-US" sz="5400" dirty="0">
              <a:effectLst>
                <a:outerShdw blurRad="50800" dist="38100" dir="5400000" algn="t" rotWithShape="0">
                  <a:prstClr val="black">
                    <a:alpha val="40000"/>
                  </a:prstClr>
                </a:outerShdw>
                <a:reflection blurRad="6350" stA="25000" endPos="85000" dist="12700" dir="5400000" sy="-100000" algn="bl" rotWithShape="0"/>
              </a:effectLst>
              <a:latin typeface="Tw Cen MT" pitchFamily="34" charset="0"/>
            </a:endParaRPr>
          </a:p>
        </p:txBody>
      </p:sp>
      <p:sp>
        <p:nvSpPr>
          <p:cNvPr id="3" name="Subtitle 2"/>
          <p:cNvSpPr>
            <a:spLocks noGrp="1"/>
          </p:cNvSpPr>
          <p:nvPr>
            <p:ph type="subTitle" idx="1"/>
          </p:nvPr>
        </p:nvSpPr>
        <p:spPr>
          <a:xfrm>
            <a:off x="2057400" y="3754582"/>
            <a:ext cx="5029200" cy="1066800"/>
          </a:xfrm>
        </p:spPr>
        <p:txBody>
          <a:bodyPr>
            <a:noAutofit/>
          </a:bodyPr>
          <a:lstStyle/>
          <a:p>
            <a:pPr algn="ctr"/>
            <a:r>
              <a:rPr lang="en-US" sz="3600" b="1" dirty="0" smtClean="0">
                <a:latin typeface="Tw Cen MT" pitchFamily="34" charset="0"/>
              </a:rPr>
              <a:t>Visualizing Written Language</a:t>
            </a:r>
            <a:endParaRPr lang="en-US" sz="3600" b="1" dirty="0">
              <a:latin typeface="Tw Cen MT"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700" y="1143000"/>
            <a:ext cx="1828800" cy="1828800"/>
          </a:xfrm>
          <a:prstGeom prst="rect">
            <a:avLst/>
          </a:prstGeom>
        </p:spPr>
      </p:pic>
      <p:pic>
        <p:nvPicPr>
          <p:cNvPr id="1027" name="Picture 3" descr="C:\Users\rteffaine\AppData\Local\Microsoft\Windows\Temporary Internet Files\Content.IE5\295ASSUP\MP90044861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5883244"/>
            <a:ext cx="956903" cy="7105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teffaine\AppData\Local\Microsoft\Windows\Temporary Internet Files\Content.IE5\RKIOD0KN\MM900395755[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84916" y="5952371"/>
            <a:ext cx="1520587" cy="68426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5524500" y="102812"/>
            <a:ext cx="2247900" cy="1878388"/>
          </a:xfrm>
          <a:prstGeom prst="cloudCallout">
            <a:avLst>
              <a:gd name="adj1" fmla="val -63515"/>
              <a:gd name="adj2" fmla="val 47010"/>
            </a:avLst>
          </a:prstGeom>
          <a:solidFill>
            <a:schemeClr val="bg1">
              <a:alpha val="94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Ron\AppData\Local\Microsoft\Windows\Temporary Internet Files\Content.IE5\E5UUBV9V\MP900442495[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160" t="1" b="21796"/>
          <a:stretch/>
        </p:blipFill>
        <p:spPr bwMode="auto">
          <a:xfrm>
            <a:off x="5928184" y="457200"/>
            <a:ext cx="1440532" cy="1019347"/>
          </a:xfrm>
          <a:prstGeom prst="rect">
            <a:avLst/>
          </a:prstGeom>
          <a:noFill/>
          <a:effectLst>
            <a:glow rad="101600">
              <a:schemeClr val="bg1">
                <a:alpha val="40000"/>
              </a:schemeClr>
            </a:glow>
          </a:effectLst>
          <a:extLst>
            <a:ext uri="{909E8E84-426E-40DD-AFC4-6F175D3DCCD1}">
              <a14:hiddenFill xmlns:a14="http://schemas.microsoft.com/office/drawing/2010/main">
                <a:solidFill>
                  <a:srgbClr val="FFFFFF"/>
                </a:solidFill>
              </a14:hiddenFill>
            </a:ext>
          </a:extLst>
        </p:spPr>
      </p:pic>
      <p:sp>
        <p:nvSpPr>
          <p:cNvPr id="12" name="Cloud Callout 11"/>
          <p:cNvSpPr/>
          <p:nvPr/>
        </p:nvSpPr>
        <p:spPr>
          <a:xfrm>
            <a:off x="1524000" y="152400"/>
            <a:ext cx="2324100" cy="1828800"/>
          </a:xfrm>
          <a:prstGeom prst="cloudCallout">
            <a:avLst>
              <a:gd name="adj1" fmla="val 53343"/>
              <a:gd name="adj2" fmla="val 39547"/>
            </a:avLst>
          </a:prstGeom>
          <a:solidFill>
            <a:schemeClr val="bg1">
              <a:alpha val="94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rcRect l="37557" r="14933" b="28358"/>
          <a:stretch/>
        </p:blipFill>
        <p:spPr>
          <a:xfrm>
            <a:off x="1981200" y="384184"/>
            <a:ext cx="1295400" cy="1295400"/>
          </a:xfrm>
          <a:prstGeom prst="rect">
            <a:avLst/>
          </a:prstGeom>
        </p:spPr>
      </p:pic>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r="32469"/>
          <a:stretch/>
        </p:blipFill>
        <p:spPr>
          <a:xfrm>
            <a:off x="0" y="5334000"/>
            <a:ext cx="1551062" cy="1524000"/>
          </a:xfrm>
          <a:prstGeom prst="rect">
            <a:avLst/>
          </a:prstGeom>
        </p:spPr>
      </p:pic>
      <p:pic>
        <p:nvPicPr>
          <p:cNvPr id="9" name="2001_ A Space Odysse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extLst>
              <a:ext uri="{BEBA8EAE-BF5A-486C-A8C5-ECC9F3942E4B}">
                <a14:imgProps xmlns:a14="http://schemas.microsoft.com/office/drawing/2010/main">
                  <a14:imgLayer r:embed="rId13">
                    <a14:imgEffect>
                      <a14:colorTemperature colorTemp="4700"/>
                    </a14:imgEffect>
                    <a14:imgEffect>
                      <a14:saturation sat="70000"/>
                    </a14:imgEffect>
                  </a14:imgLayer>
                </a14:imgProps>
              </a:ext>
            </a:extLst>
          </a:blip>
          <a:stretch>
            <a:fillRect/>
          </a:stretch>
        </p:blipFill>
        <p:spPr>
          <a:xfrm>
            <a:off x="141006" y="934074"/>
            <a:ext cx="187997" cy="187997"/>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966" y="0"/>
            <a:ext cx="9235966" cy="6910316"/>
          </a:xfrm>
          <a:prstGeom prst="rect">
            <a:avLst/>
          </a:prstGeom>
        </p:spPr>
      </p:pic>
      <p:sp>
        <p:nvSpPr>
          <p:cNvPr id="13" name="TextBox 12"/>
          <p:cNvSpPr txBox="1"/>
          <p:nvPr/>
        </p:nvSpPr>
        <p:spPr>
          <a:xfrm>
            <a:off x="970396" y="1519535"/>
            <a:ext cx="7111242" cy="461665"/>
          </a:xfrm>
          <a:prstGeom prst="rect">
            <a:avLst/>
          </a:prstGeom>
          <a:noFill/>
        </p:spPr>
        <p:txBody>
          <a:bodyPr wrap="none" rtlCol="0">
            <a:spAutoFit/>
          </a:bodyPr>
          <a:lstStyle/>
          <a:p>
            <a:r>
              <a:rPr lang="en-CA" sz="2400" smtClean="0">
                <a:solidFill>
                  <a:srgbClr val="00B0F0"/>
                </a:solidFill>
              </a:rPr>
              <a:t>Welcome to the next era of literacy instruction</a:t>
            </a:r>
            <a:endParaRPr lang="en-US" sz="2000" dirty="0">
              <a:solidFill>
                <a:srgbClr val="00B0F0"/>
              </a:solidFill>
            </a:endParaRPr>
          </a:p>
        </p:txBody>
      </p:sp>
      <p:sp>
        <p:nvSpPr>
          <p:cNvPr id="14" name="TextBox 13"/>
          <p:cNvSpPr txBox="1"/>
          <p:nvPr/>
        </p:nvSpPr>
        <p:spPr>
          <a:xfrm>
            <a:off x="1319776" y="4930629"/>
            <a:ext cx="6580648" cy="461665"/>
          </a:xfrm>
          <a:prstGeom prst="rect">
            <a:avLst/>
          </a:prstGeom>
          <a:noFill/>
        </p:spPr>
        <p:txBody>
          <a:bodyPr wrap="none" rtlCol="0">
            <a:spAutoFit/>
          </a:bodyPr>
          <a:lstStyle/>
          <a:p>
            <a:r>
              <a:rPr lang="en-CA" sz="2400" dirty="0" smtClean="0">
                <a:solidFill>
                  <a:srgbClr val="00B0F0"/>
                </a:solidFill>
              </a:rPr>
              <a:t>Let’s attain a new orthographic awareness.</a:t>
            </a:r>
            <a:endParaRPr lang="en-US" sz="2400" dirty="0">
              <a:solidFill>
                <a:srgbClr val="00B0F0"/>
              </a:solidFill>
            </a:endParaRPr>
          </a:p>
        </p:txBody>
      </p:sp>
      <p:sp>
        <p:nvSpPr>
          <p:cNvPr id="15" name="Rectangle 14"/>
          <p:cNvSpPr/>
          <p:nvPr/>
        </p:nvSpPr>
        <p:spPr>
          <a:xfrm>
            <a:off x="-72242" y="0"/>
            <a:ext cx="9220200" cy="706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5816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5" nodeType="afterEffect">
                                  <p:stCondLst>
                                    <p:cond delay="2000"/>
                                  </p:stCondLst>
                                  <p:iterate type="lt">
                                    <p:tmPct val="4000"/>
                                  </p:iterate>
                                  <p:childTnLst>
                                    <p:set>
                                      <p:cBhvr override="childStyle">
                                        <p:cTn id="6" dur="500" fill="hold"/>
                                        <p:tgtEl>
                                          <p:spTgt spid="2"/>
                                        </p:tgtEl>
                                        <p:attrNameLst>
                                          <p:attrName>style.color</p:attrName>
                                        </p:attrNameLst>
                                      </p:cBhvr>
                                      <p:to>
                                        <p:clrVal>
                                          <a:srgbClr val="3F3F3F"/>
                                        </p:clrVal>
                                      </p:to>
                                    </p:set>
                                    <p:set>
                                      <p:cBhvr>
                                        <p:cTn id="7" dur="500" fill="hold"/>
                                        <p:tgtEl>
                                          <p:spTgt spid="2"/>
                                        </p:tgtEl>
                                        <p:attrNameLst>
                                          <p:attrName>fillcolor</p:attrName>
                                        </p:attrNameLst>
                                      </p:cBhvr>
                                      <p:to>
                                        <p:clrVal>
                                          <a:srgbClr val="3F3F3F"/>
                                        </p:clrVal>
                                      </p:to>
                                    </p:set>
                                    <p:set>
                                      <p:cBhvr>
                                        <p:cTn id="8" dur="500" fill="hold"/>
                                        <p:tgtEl>
                                          <p:spTgt spid="2"/>
                                        </p:tgtEl>
                                        <p:attrNameLst>
                                          <p:attrName>fill.type</p:attrName>
                                        </p:attrNameLst>
                                      </p:cBhvr>
                                      <p:to>
                                        <p:strVal val="solid"/>
                                      </p:to>
                                    </p:set>
                                  </p:childTnLst>
                                </p:cTn>
                              </p:par>
                              <p:par>
                                <p:cTn id="9" presetID="1" presetClass="mediacall" presetSubtype="0" fill="hold" nodeType="withEffect">
                                  <p:stCondLst>
                                    <p:cond delay="2000"/>
                                  </p:stCondLst>
                                  <p:childTnLst>
                                    <p:cmd type="call" cmd="playFrom(0.0)">
                                      <p:cBhvr>
                                        <p:cTn id="10" dur="1" fill="hold"/>
                                        <p:tgtEl>
                                          <p:spTgt spid="9"/>
                                        </p:tgtEl>
                                      </p:cBhvr>
                                    </p:cmd>
                                  </p:childTnLst>
                                </p:cTn>
                              </p:par>
                              <p:par>
                                <p:cTn id="11" presetID="16" presetClass="emph" presetSubtype="0" fill="hold" grpId="1" nodeType="withEffect">
                                  <p:stCondLst>
                                    <p:cond delay="0"/>
                                  </p:stCondLst>
                                  <p:iterate type="lt">
                                    <p:tmPct val="4000"/>
                                  </p:iterate>
                                  <p:childTnLst>
                                    <p:set>
                                      <p:cBhvr override="childStyle">
                                        <p:cTn id="12" dur="500" fill="hold"/>
                                        <p:tgtEl>
                                          <p:spTgt spid="2"/>
                                        </p:tgtEl>
                                        <p:attrNameLst>
                                          <p:attrName>style.color</p:attrName>
                                        </p:attrNameLst>
                                      </p:cBhvr>
                                      <p:to>
                                        <p:clrVal>
                                          <a:srgbClr val="00B050"/>
                                        </p:clrVal>
                                      </p:to>
                                    </p:set>
                                    <p:set>
                                      <p:cBhvr>
                                        <p:cTn id="13" dur="500" fill="hold"/>
                                        <p:tgtEl>
                                          <p:spTgt spid="2"/>
                                        </p:tgtEl>
                                        <p:attrNameLst>
                                          <p:attrName>fillcolor</p:attrName>
                                        </p:attrNameLst>
                                      </p:cBhvr>
                                      <p:to>
                                        <p:clrVal>
                                          <a:srgbClr val="00B050"/>
                                        </p:clrVal>
                                      </p:to>
                                    </p:set>
                                    <p:set>
                                      <p:cBhvr>
                                        <p:cTn id="14" dur="500" fill="hold"/>
                                        <p:tgtEl>
                                          <p:spTgt spid="2"/>
                                        </p:tgtEl>
                                        <p:attrNameLst>
                                          <p:attrName>fill.type</p:attrName>
                                        </p:attrNameLst>
                                      </p:cBhvr>
                                      <p:to>
                                        <p:strVal val="solid"/>
                                      </p:to>
                                    </p:set>
                                  </p:childTnLst>
                                </p:cTn>
                              </p:par>
                            </p:childTnLst>
                          </p:cTn>
                        </p:par>
                        <p:par>
                          <p:cTn id="15" fill="hold">
                            <p:stCondLst>
                              <p:cond delay="2940"/>
                            </p:stCondLst>
                            <p:childTnLst>
                              <p:par>
                                <p:cTn id="16" presetID="16" presetClass="emph" presetSubtype="0" fill="hold" grpId="2" nodeType="afterEffect">
                                  <p:stCondLst>
                                    <p:cond delay="2000"/>
                                  </p:stCondLst>
                                  <p:iterate type="lt">
                                    <p:tmPct val="4000"/>
                                  </p:iterate>
                                  <p:childTnLst>
                                    <p:set>
                                      <p:cBhvr override="childStyle">
                                        <p:cTn id="17" dur="500" fill="hold"/>
                                        <p:tgtEl>
                                          <p:spTgt spid="2"/>
                                        </p:tgtEl>
                                        <p:attrNameLst>
                                          <p:attrName>style.color</p:attrName>
                                        </p:attrNameLst>
                                      </p:cBhvr>
                                      <p:to>
                                        <p:clrVal>
                                          <a:srgbClr val="00B0F0"/>
                                        </p:clrVal>
                                      </p:to>
                                    </p:set>
                                    <p:set>
                                      <p:cBhvr>
                                        <p:cTn id="18" dur="500" fill="hold"/>
                                        <p:tgtEl>
                                          <p:spTgt spid="2"/>
                                        </p:tgtEl>
                                        <p:attrNameLst>
                                          <p:attrName>fillcolor</p:attrName>
                                        </p:attrNameLst>
                                      </p:cBhvr>
                                      <p:to>
                                        <p:clrVal>
                                          <a:srgbClr val="00B0F0"/>
                                        </p:clrVal>
                                      </p:to>
                                    </p:set>
                                    <p:set>
                                      <p:cBhvr>
                                        <p:cTn id="19" dur="500" fill="hold"/>
                                        <p:tgtEl>
                                          <p:spTgt spid="2"/>
                                        </p:tgtEl>
                                        <p:attrNameLst>
                                          <p:attrName>fill.type</p:attrName>
                                        </p:attrNameLst>
                                      </p:cBhvr>
                                      <p:to>
                                        <p:strVal val="solid"/>
                                      </p:to>
                                    </p:set>
                                  </p:childTnLst>
                                </p:cTn>
                              </p:par>
                            </p:childTnLst>
                          </p:cTn>
                        </p:par>
                        <p:par>
                          <p:cTn id="20" fill="hold">
                            <p:stCondLst>
                              <p:cond delay="5880"/>
                            </p:stCondLst>
                            <p:childTnLst>
                              <p:par>
                                <p:cTn id="21" presetID="16" presetClass="emph" presetSubtype="0" fill="hold" grpId="3" nodeType="afterEffect">
                                  <p:stCondLst>
                                    <p:cond delay="2000"/>
                                  </p:stCondLst>
                                  <p:iterate type="lt">
                                    <p:tmPct val="4000"/>
                                  </p:iterate>
                                  <p:childTnLst>
                                    <p:set>
                                      <p:cBhvr override="childStyle">
                                        <p:cTn id="22" dur="500" fill="hold"/>
                                        <p:tgtEl>
                                          <p:spTgt spid="2"/>
                                        </p:tgtEl>
                                        <p:attrNameLst>
                                          <p:attrName>style.color</p:attrName>
                                        </p:attrNameLst>
                                      </p:cBhvr>
                                      <p:to>
                                        <p:clrVal>
                                          <a:srgbClr val="7030A0"/>
                                        </p:clrVal>
                                      </p:to>
                                    </p:set>
                                    <p:set>
                                      <p:cBhvr>
                                        <p:cTn id="23" dur="500" fill="hold"/>
                                        <p:tgtEl>
                                          <p:spTgt spid="2"/>
                                        </p:tgtEl>
                                        <p:attrNameLst>
                                          <p:attrName>fillcolor</p:attrName>
                                        </p:attrNameLst>
                                      </p:cBhvr>
                                      <p:to>
                                        <p:clrVal>
                                          <a:srgbClr val="7030A0"/>
                                        </p:clrVal>
                                      </p:to>
                                    </p:set>
                                    <p:set>
                                      <p:cBhvr>
                                        <p:cTn id="24" dur="500" fill="hold"/>
                                        <p:tgtEl>
                                          <p:spTgt spid="2"/>
                                        </p:tgtEl>
                                        <p:attrNameLst>
                                          <p:attrName>fill.type</p:attrName>
                                        </p:attrNameLst>
                                      </p:cBhvr>
                                      <p:to>
                                        <p:strVal val="solid"/>
                                      </p:to>
                                    </p:set>
                                  </p:childTnLst>
                                </p:cTn>
                              </p:par>
                            </p:childTnLst>
                          </p:cTn>
                        </p:par>
                        <p:par>
                          <p:cTn id="25" fill="hold">
                            <p:stCondLst>
                              <p:cond delay="8820"/>
                            </p:stCondLst>
                            <p:childTnLst>
                              <p:par>
                                <p:cTn id="26" presetID="16" presetClass="emph" presetSubtype="0" fill="hold" grpId="4" nodeType="afterEffect">
                                  <p:stCondLst>
                                    <p:cond delay="2000"/>
                                  </p:stCondLst>
                                  <p:iterate type="lt">
                                    <p:tmPct val="4000"/>
                                  </p:iterate>
                                  <p:childTnLst>
                                    <p:set>
                                      <p:cBhvr override="childStyle">
                                        <p:cTn id="27" dur="500" fill="hold"/>
                                        <p:tgtEl>
                                          <p:spTgt spid="2"/>
                                        </p:tgtEl>
                                        <p:attrNameLst>
                                          <p:attrName>style.color</p:attrName>
                                        </p:attrNameLst>
                                      </p:cBhvr>
                                      <p:to>
                                        <p:clrVal>
                                          <a:srgbClr val="3F3F3F"/>
                                        </p:clrVal>
                                      </p:to>
                                    </p:set>
                                    <p:set>
                                      <p:cBhvr>
                                        <p:cTn id="28" dur="500" fill="hold"/>
                                        <p:tgtEl>
                                          <p:spTgt spid="2"/>
                                        </p:tgtEl>
                                        <p:attrNameLst>
                                          <p:attrName>fillcolor</p:attrName>
                                        </p:attrNameLst>
                                      </p:cBhvr>
                                      <p:to>
                                        <p:clrVal>
                                          <a:srgbClr val="3F3F3F"/>
                                        </p:clrVal>
                                      </p:to>
                                    </p:set>
                                    <p:set>
                                      <p:cBhvr>
                                        <p:cTn id="29" dur="500" fill="hold"/>
                                        <p:tgtEl>
                                          <p:spTgt spid="2"/>
                                        </p:tgtEl>
                                        <p:attrNameLst>
                                          <p:attrName>fill.type</p:attrName>
                                        </p:attrNameLst>
                                      </p:cBhvr>
                                      <p:to>
                                        <p:strVal val="solid"/>
                                      </p:to>
                                    </p:set>
                                  </p:childTnLst>
                                </p:cTn>
                              </p:par>
                            </p:childTnLst>
                          </p:cTn>
                        </p:par>
                        <p:par>
                          <p:cTn id="30" fill="hold">
                            <p:stCondLst>
                              <p:cond delay="11760"/>
                            </p:stCondLst>
                            <p:childTnLst>
                              <p:par>
                                <p:cTn id="31" presetID="10" presetClass="entr" presetSubtype="0" fill="hold" grpId="0" nodeType="afterEffect">
                                  <p:stCondLst>
                                    <p:cond delay="1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3000"/>
                                        <p:tgtEl>
                                          <p:spTgt spid="5"/>
                                        </p:tgtEl>
                                      </p:cBhvr>
                                    </p:animEffect>
                                  </p:childTnLst>
                                </p:cTn>
                              </p:par>
                            </p:childTnLst>
                          </p:cTn>
                        </p:par>
                        <p:par>
                          <p:cTn id="34" fill="hold">
                            <p:stCondLst>
                              <p:cond delay="16260"/>
                            </p:stCondLst>
                            <p:childTnLst>
                              <p:par>
                                <p:cTn id="35" presetID="10" presetClass="entr" presetSubtype="0" fill="hold" nodeType="afterEffect">
                                  <p:stCondLst>
                                    <p:cond delay="600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3000"/>
                                        <p:tgtEl>
                                          <p:spTgt spid="1026"/>
                                        </p:tgtEl>
                                      </p:cBhvr>
                                    </p:animEffect>
                                  </p:childTnLst>
                                </p:cTn>
                              </p:par>
                            </p:childTnLst>
                          </p:cTn>
                        </p:par>
                        <p:par>
                          <p:cTn id="38" fill="hold">
                            <p:stCondLst>
                              <p:cond delay="25260"/>
                            </p:stCondLst>
                            <p:childTnLst>
                              <p:par>
                                <p:cTn id="39" presetID="10" presetClass="entr" presetSubtype="0" fill="hold" grpId="0" nodeType="afterEffect">
                                  <p:stCondLst>
                                    <p:cond delay="70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3000"/>
                                        <p:tgtEl>
                                          <p:spTgt spid="12"/>
                                        </p:tgtEl>
                                      </p:cBhvr>
                                    </p:animEffect>
                                  </p:childTnLst>
                                </p:cTn>
                              </p:par>
                            </p:childTnLst>
                          </p:cTn>
                        </p:par>
                        <p:par>
                          <p:cTn id="42" fill="hold">
                            <p:stCondLst>
                              <p:cond delay="35260"/>
                            </p:stCondLst>
                            <p:childTnLst>
                              <p:par>
                                <p:cTn id="43" presetID="10" presetClass="entr" presetSubtype="0" fill="hold" nodeType="afterEffect">
                                  <p:stCondLst>
                                    <p:cond delay="65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childTnLst>
                          </p:cTn>
                        </p:par>
                        <p:par>
                          <p:cTn id="46" fill="hold">
                            <p:stCondLst>
                              <p:cond delay="43760"/>
                            </p:stCondLst>
                            <p:childTnLst>
                              <p:par>
                                <p:cTn id="47" presetID="10" presetClass="entr" presetSubtype="0" fill="hold" nodeType="afterEffect">
                                  <p:stCondLst>
                                    <p:cond delay="7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par>
                          <p:cTn id="50" fill="hold">
                            <p:stCondLst>
                              <p:cond delay="53260"/>
                            </p:stCondLst>
                            <p:childTnLst>
                              <p:par>
                                <p:cTn id="51" presetID="1" presetClass="entr" presetSubtype="0" fill="hold" nodeType="afterEffect">
                                  <p:stCondLst>
                                    <p:cond delay="3000"/>
                                  </p:stCondLst>
                                  <p:childTnLst>
                                    <p:set>
                                      <p:cBhvr>
                                        <p:cTn id="52" dur="1" fill="hold">
                                          <p:stCondLst>
                                            <p:cond delay="0"/>
                                          </p:stCondLst>
                                        </p:cTn>
                                        <p:tgtEl>
                                          <p:spTgt spid="1029"/>
                                        </p:tgtEl>
                                        <p:attrNameLst>
                                          <p:attrName>style.visibility</p:attrName>
                                        </p:attrNameLst>
                                      </p:cBhvr>
                                      <p:to>
                                        <p:strVal val="visible"/>
                                      </p:to>
                                    </p:set>
                                  </p:childTnLst>
                                </p:cTn>
                              </p:par>
                            </p:childTnLst>
                          </p:cTn>
                        </p:par>
                        <p:par>
                          <p:cTn id="53" fill="hold">
                            <p:stCondLst>
                              <p:cond delay="56260"/>
                            </p:stCondLst>
                            <p:childTnLst>
                              <p:par>
                                <p:cTn id="54" presetID="3" presetClass="emph" presetSubtype="2" fill="hold" nodeType="afterEffect">
                                  <p:stCondLst>
                                    <p:cond delay="3000"/>
                                  </p:stCondLst>
                                  <p:childTnLst>
                                    <p:animClr clrSpc="rgb" dir="cw">
                                      <p:cBhvr override="childStyle">
                                        <p:cTn id="55" dur="2000" fill="hold"/>
                                        <p:tgtEl>
                                          <p:spTgt spid="3">
                                            <p:txEl>
                                              <p:pRg st="0" end="0"/>
                                            </p:txEl>
                                          </p:spTgt>
                                        </p:tgtEl>
                                        <p:attrNameLst>
                                          <p:attrName>style.color</p:attrName>
                                        </p:attrNameLst>
                                      </p:cBhvr>
                                      <p:to>
                                        <a:schemeClr val="accent2"/>
                                      </p:to>
                                    </p:animClr>
                                  </p:childTnLst>
                                </p:cTn>
                              </p:par>
                            </p:childTnLst>
                          </p:cTn>
                        </p:par>
                        <p:par>
                          <p:cTn id="56" fill="hold">
                            <p:stCondLst>
                              <p:cond delay="61260"/>
                            </p:stCondLst>
                            <p:childTnLst>
                              <p:par>
                                <p:cTn id="57" presetID="10" presetClass="entr" presetSubtype="0" fill="hold" nodeType="afterEffect">
                                  <p:stCondLst>
                                    <p:cond delay="850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3000"/>
                                        <p:tgtEl>
                                          <p:spTgt spid="4"/>
                                        </p:tgtEl>
                                      </p:cBhvr>
                                    </p:animEffect>
                                  </p:childTnLst>
                                </p:cTn>
                              </p:par>
                            </p:childTnLst>
                          </p:cTn>
                        </p:par>
                        <p:par>
                          <p:cTn id="60" fill="hold">
                            <p:stCondLst>
                              <p:cond delay="72760"/>
                            </p:stCondLst>
                            <p:childTnLst>
                              <p:par>
                                <p:cTn id="61" presetID="22" presetClass="entr" presetSubtype="8" fill="hold" grpId="0" nodeType="afterEffect">
                                  <p:stCondLst>
                                    <p:cond delay="200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75260"/>
                            </p:stCondLst>
                            <p:childTnLst>
                              <p:par>
                                <p:cTn id="65" presetID="22" presetClass="entr" presetSubtype="8" fill="hold" nodeType="afterEffect">
                                  <p:stCondLst>
                                    <p:cond delay="200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wipe(left)">
                                      <p:cBhvr>
                                        <p:cTn id="67" dur="500"/>
                                        <p:tgtEl>
                                          <p:spTgt spid="14">
                                            <p:txEl>
                                              <p:pRg st="0" end="0"/>
                                            </p:txEl>
                                          </p:spTgt>
                                        </p:tgtEl>
                                      </p:cBhvr>
                                    </p:animEffect>
                                  </p:childTnLst>
                                </p:cTn>
                              </p:par>
                            </p:childTnLst>
                          </p:cTn>
                        </p:par>
                        <p:par>
                          <p:cTn id="68" fill="hold">
                            <p:stCondLst>
                              <p:cond delay="77760"/>
                            </p:stCondLst>
                            <p:childTnLst>
                              <p:par>
                                <p:cTn id="69" presetID="10" presetClass="entr" presetSubtype="0" fill="hold" grpId="0" nodeType="afterEffect">
                                  <p:stCondLst>
                                    <p:cond delay="450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1026"/>
                    </p:tgtEl>
                  </p:cond>
                </p:stCondLst>
                <p:endSync evt="end" delay="0">
                  <p:rtn val="all"/>
                </p:endSync>
                <p:childTnLst>
                  <p:par>
                    <p:cTn id="73" fill="hold">
                      <p:stCondLst>
                        <p:cond delay="0"/>
                      </p:stCondLst>
                      <p:childTnLst>
                        <p:par>
                          <p:cTn id="74" fill="hold">
                            <p:stCondLst>
                              <p:cond delay="0"/>
                            </p:stCondLst>
                            <p:childTnLst>
                              <p:par>
                                <p:cTn id="75" presetID="16" presetClass="emph" presetSubtype="0" fill="hold" grpId="0" nodeType="clickEffect">
                                  <p:stCondLst>
                                    <p:cond delay="0"/>
                                  </p:stCondLst>
                                  <p:iterate type="lt">
                                    <p:tmPct val="4000"/>
                                  </p:iterate>
                                  <p:childTnLst>
                                    <p:set>
                                      <p:cBhvr override="childStyle">
                                        <p:cTn id="76" dur="500" fill="hold"/>
                                        <p:tgtEl>
                                          <p:spTgt spid="2"/>
                                        </p:tgtEl>
                                        <p:attrNameLst>
                                          <p:attrName>style.color</p:attrName>
                                        </p:attrNameLst>
                                      </p:cBhvr>
                                      <p:to>
                                        <p:clrVal>
                                          <a:schemeClr val="accent2"/>
                                        </p:clrVal>
                                      </p:to>
                                    </p:set>
                                    <p:set>
                                      <p:cBhvr>
                                        <p:cTn id="77" dur="500" fill="hold"/>
                                        <p:tgtEl>
                                          <p:spTgt spid="2"/>
                                        </p:tgtEl>
                                        <p:attrNameLst>
                                          <p:attrName>fillcolor</p:attrName>
                                        </p:attrNameLst>
                                      </p:cBhvr>
                                      <p:to>
                                        <p:clrVal>
                                          <a:schemeClr val="accent2"/>
                                        </p:clrVal>
                                      </p:to>
                                    </p:set>
                                    <p:set>
                                      <p:cBhvr>
                                        <p:cTn id="78" dur="500" fill="hold"/>
                                        <p:tgtEl>
                                          <p:spTgt spid="2"/>
                                        </p:tgtEl>
                                        <p:attrNameLst>
                                          <p:attrName>fill.type</p:attrName>
                                        </p:attrNameLst>
                                      </p:cBhvr>
                                      <p:to>
                                        <p:strVal val="solid"/>
                                      </p:to>
                                    </p:set>
                                  </p:childTnLst>
                                </p:cTn>
                              </p:par>
                            </p:childTnLst>
                          </p:cTn>
                        </p:par>
                      </p:childTnLst>
                    </p:cTn>
                  </p:par>
                </p:childTnLst>
              </p:cTn>
              <p:nextCondLst>
                <p:cond evt="onClick" delay="0">
                  <p:tgtEl>
                    <p:spTgt spid="1026"/>
                  </p:tgtEl>
                </p:cond>
              </p:nextCondLst>
            </p:seq>
            <p:audio>
              <p:cMediaNode vol="80000">
                <p:cTn id="79" fill="hold" display="0">
                  <p:stCondLst>
                    <p:cond delay="indefinite"/>
                  </p:stCondLst>
                  <p:endCondLst>
                    <p:cond evt="onStopAudio" delay="0">
                      <p:tgtEl>
                        <p:sldTgt/>
                      </p:tgtEl>
                    </p:cond>
                  </p:endCondLst>
                </p:cTn>
                <p:tgtEl>
                  <p:spTgt spid="9"/>
                </p:tgtEl>
              </p:cMediaNode>
            </p:audio>
          </p:childTnLst>
        </p:cTn>
      </p:par>
    </p:tnLst>
    <p:bldLst>
      <p:bldP spid="2" grpId="0"/>
      <p:bldP spid="2" grpId="1"/>
      <p:bldP spid="2" grpId="2"/>
      <p:bldP spid="2" grpId="3"/>
      <p:bldP spid="2" grpId="4"/>
      <p:bldP spid="2" grpId="5"/>
      <p:bldP spid="5" grpId="0" animBg="1"/>
      <p:bldP spid="12" grpId="0" animBg="1"/>
      <p:bldP spid="13"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370" r="11827"/>
          <a:stretch/>
        </p:blipFill>
        <p:spPr>
          <a:xfrm>
            <a:off x="3048000" y="1219200"/>
            <a:ext cx="5949537" cy="4763665"/>
          </a:xfrm>
        </p:spPr>
      </p:pic>
      <p:sp>
        <p:nvSpPr>
          <p:cNvPr id="3" name="Title 2"/>
          <p:cNvSpPr>
            <a:spLocks noGrp="1"/>
          </p:cNvSpPr>
          <p:nvPr>
            <p:ph type="title"/>
          </p:nvPr>
        </p:nvSpPr>
        <p:spPr/>
        <p:txBody>
          <a:bodyPr/>
          <a:lstStyle/>
          <a:p>
            <a:r>
              <a:rPr lang="en-US" dirty="0" smtClean="0">
                <a:solidFill>
                  <a:schemeClr val="bg2">
                    <a:lumMod val="25000"/>
                  </a:schemeClr>
                </a:solidFill>
              </a:rPr>
              <a:t>How are we doing in Manitoba?</a:t>
            </a:r>
            <a:endParaRPr lang="en-US" dirty="0">
              <a:solidFill>
                <a:schemeClr val="bg2">
                  <a:lumMod val="25000"/>
                </a:schemeClr>
              </a:solidFill>
            </a:endParaRPr>
          </a:p>
        </p:txBody>
      </p:sp>
      <p:sp>
        <p:nvSpPr>
          <p:cNvPr id="5" name="TextBox 4"/>
          <p:cNvSpPr txBox="1"/>
          <p:nvPr/>
        </p:nvSpPr>
        <p:spPr>
          <a:xfrm>
            <a:off x="304800" y="2128444"/>
            <a:ext cx="2635658" cy="2092881"/>
          </a:xfrm>
          <a:prstGeom prst="rect">
            <a:avLst/>
          </a:prstGeom>
          <a:noFill/>
        </p:spPr>
        <p:txBody>
          <a:bodyPr wrap="none" rtlCol="0">
            <a:spAutoFit/>
          </a:bodyPr>
          <a:lstStyle/>
          <a:p>
            <a:r>
              <a:rPr lang="en-US" sz="2000" b="1" dirty="0" smtClean="0">
                <a:solidFill>
                  <a:srgbClr val="FF0000"/>
                </a:solidFill>
              </a:rPr>
              <a:t>The lowest reading </a:t>
            </a:r>
          </a:p>
          <a:p>
            <a:r>
              <a:rPr lang="en-US" sz="2000" b="1" dirty="0">
                <a:solidFill>
                  <a:srgbClr val="FF0000"/>
                </a:solidFill>
              </a:rPr>
              <a:t>s</a:t>
            </a:r>
            <a:r>
              <a:rPr lang="en-US" sz="2000" b="1" dirty="0" smtClean="0">
                <a:solidFill>
                  <a:srgbClr val="FF0000"/>
                </a:solidFill>
              </a:rPr>
              <a:t>cores in Canada</a:t>
            </a:r>
            <a:r>
              <a:rPr lang="en-US" sz="2000" dirty="0" smtClean="0">
                <a:solidFill>
                  <a:srgbClr val="FF0000"/>
                </a:solidFill>
              </a:rPr>
              <a:t> !!!</a:t>
            </a:r>
          </a:p>
          <a:p>
            <a:r>
              <a:rPr lang="en-US" dirty="0"/>
              <a:t>w</a:t>
            </a:r>
            <a:r>
              <a:rPr lang="en-US" dirty="0" smtClean="0"/>
              <a:t>ere obtained in</a:t>
            </a:r>
          </a:p>
          <a:p>
            <a:r>
              <a:rPr lang="en-US" dirty="0" smtClean="0"/>
              <a:t>Manitoba, based </a:t>
            </a:r>
          </a:p>
          <a:p>
            <a:r>
              <a:rPr lang="en-US" dirty="0" smtClean="0"/>
              <a:t>on a random </a:t>
            </a:r>
          </a:p>
          <a:p>
            <a:r>
              <a:rPr lang="en-US" dirty="0" smtClean="0"/>
              <a:t>sample of 13-yr.-old</a:t>
            </a:r>
          </a:p>
          <a:p>
            <a:r>
              <a:rPr lang="en-US" dirty="0" smtClean="0"/>
              <a:t>students in 2013.  </a:t>
            </a:r>
            <a:endParaRPr lang="en-US" dirty="0"/>
          </a:p>
        </p:txBody>
      </p:sp>
      <p:sp>
        <p:nvSpPr>
          <p:cNvPr id="6" name="TextBox 5"/>
          <p:cNvSpPr txBox="1"/>
          <p:nvPr/>
        </p:nvSpPr>
        <p:spPr>
          <a:xfrm>
            <a:off x="3886200" y="6065713"/>
            <a:ext cx="4180953" cy="369332"/>
          </a:xfrm>
          <a:prstGeom prst="rect">
            <a:avLst/>
          </a:prstGeom>
          <a:noFill/>
        </p:spPr>
        <p:txBody>
          <a:bodyPr wrap="none" rtlCol="0">
            <a:spAutoFit/>
          </a:bodyPr>
          <a:lstStyle/>
          <a:p>
            <a:r>
              <a:rPr lang="en-US" b="1" dirty="0" smtClean="0"/>
              <a:t>Pan-Canadian Assessment Program</a:t>
            </a:r>
            <a:endParaRPr lang="en-US" b="1" dirty="0"/>
          </a:p>
        </p:txBody>
      </p:sp>
      <p:sp>
        <p:nvSpPr>
          <p:cNvPr id="7" name="Oval 6"/>
          <p:cNvSpPr/>
          <p:nvPr/>
        </p:nvSpPr>
        <p:spPr>
          <a:xfrm>
            <a:off x="5181600" y="5562600"/>
            <a:ext cx="381000" cy="3810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2854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9"/>
            <a:ext cx="7924800" cy="4525963"/>
          </a:xfrm>
        </p:spPr>
        <p:txBody>
          <a:bodyPr>
            <a:normAutofit fontScale="92500" lnSpcReduction="10000"/>
          </a:bodyPr>
          <a:lstStyle/>
          <a:p>
            <a:pPr marL="109728" indent="0">
              <a:buNone/>
            </a:pPr>
            <a:r>
              <a:rPr lang="en-US" b="1" u="sng" dirty="0" smtClean="0">
                <a:solidFill>
                  <a:schemeClr val="accent4"/>
                </a:solidFill>
              </a:rPr>
              <a:t>1. Tier I Interventions</a:t>
            </a:r>
            <a:r>
              <a:rPr lang="en-US" b="1" dirty="0" smtClean="0"/>
              <a:t>:</a:t>
            </a:r>
          </a:p>
          <a:p>
            <a:r>
              <a:rPr lang="en-US" dirty="0" smtClean="0">
                <a:latin typeface="Arial" pitchFamily="34" charset="0"/>
                <a:cs typeface="Arial" pitchFamily="34" charset="0"/>
              </a:rPr>
              <a:t>Balanced Literacy in regular classrooms</a:t>
            </a:r>
          </a:p>
          <a:p>
            <a:pPr lvl="1"/>
            <a:r>
              <a:rPr lang="en-US" dirty="0" smtClean="0">
                <a:latin typeface="Arial" pitchFamily="34" charset="0"/>
                <a:cs typeface="Arial" pitchFamily="34" charset="0"/>
              </a:rPr>
              <a:t>Guided Reading &amp; (CAFÉ +</a:t>
            </a:r>
            <a:r>
              <a:rPr lang="en-US" dirty="0">
                <a:latin typeface="Arial" pitchFamily="34" charset="0"/>
                <a:cs typeface="Arial" pitchFamily="34" charset="0"/>
              </a:rPr>
              <a:t> Daily </a:t>
            </a:r>
            <a:r>
              <a:rPr lang="en-US" dirty="0" smtClean="0">
                <a:latin typeface="Arial" pitchFamily="34" charset="0"/>
                <a:cs typeface="Arial" pitchFamily="34" charset="0"/>
              </a:rPr>
              <a:t>5)       </a:t>
            </a:r>
            <a:r>
              <a:rPr lang="en-US" sz="2000" dirty="0" smtClean="0">
                <a:latin typeface="Arial" pitchFamily="34" charset="0"/>
                <a:cs typeface="Arial" pitchFamily="34" charset="0"/>
              </a:rPr>
              <a:t>Whole Language</a:t>
            </a:r>
          </a:p>
          <a:p>
            <a:pPr lvl="1"/>
            <a:r>
              <a:rPr lang="en-US" dirty="0" smtClean="0">
                <a:latin typeface="Arial" pitchFamily="34" charset="0"/>
                <a:cs typeface="Arial" pitchFamily="34" charset="0"/>
              </a:rPr>
              <a:t>Cracking the Phonics Code (reading)</a:t>
            </a:r>
          </a:p>
          <a:p>
            <a:pPr lvl="1"/>
            <a:r>
              <a:rPr lang="en-US" dirty="0" smtClean="0">
                <a:latin typeface="Arial" pitchFamily="34" charset="0"/>
                <a:cs typeface="Arial" pitchFamily="34" charset="0"/>
              </a:rPr>
              <a:t>Words Their Way (spelling)</a:t>
            </a:r>
          </a:p>
          <a:p>
            <a:pPr marL="109728" indent="0">
              <a:buNone/>
            </a:pPr>
            <a:r>
              <a:rPr lang="en-US" b="1" u="sng" dirty="0" smtClean="0">
                <a:solidFill>
                  <a:schemeClr val="accent4"/>
                </a:solidFill>
              </a:rPr>
              <a:t>2. Tier II Interventions</a:t>
            </a:r>
            <a:r>
              <a:rPr lang="en-US" b="1" dirty="0" smtClean="0">
                <a:solidFill>
                  <a:schemeClr val="accent4"/>
                </a:solidFill>
              </a:rPr>
              <a:t>:</a:t>
            </a:r>
          </a:p>
          <a:p>
            <a:r>
              <a:rPr lang="en-US" dirty="0" smtClean="0">
                <a:latin typeface="Arial" pitchFamily="34" charset="0"/>
                <a:cs typeface="Arial" pitchFamily="34" charset="0"/>
              </a:rPr>
              <a:t>Reading Recovery </a:t>
            </a:r>
            <a:r>
              <a:rPr lang="en-US" sz="2400" dirty="0" smtClean="0">
                <a:latin typeface="Arial" pitchFamily="34" charset="0"/>
                <a:cs typeface="Arial" pitchFamily="34" charset="0"/>
              </a:rPr>
              <a:t>(1:1 with “word work”)</a:t>
            </a:r>
          </a:p>
          <a:p>
            <a:r>
              <a:rPr lang="en-US" dirty="0" smtClean="0">
                <a:latin typeface="Arial" pitchFamily="34" charset="0"/>
                <a:cs typeface="Arial" pitchFamily="34" charset="0"/>
              </a:rPr>
              <a:t>Small pull-out </a:t>
            </a:r>
            <a:r>
              <a:rPr lang="en-US" dirty="0">
                <a:latin typeface="Arial" pitchFamily="34" charset="0"/>
                <a:cs typeface="Arial" pitchFamily="34" charset="0"/>
              </a:rPr>
              <a:t>literacy </a:t>
            </a:r>
            <a:r>
              <a:rPr lang="en-US" dirty="0" smtClean="0">
                <a:latin typeface="Arial" pitchFamily="34" charset="0"/>
                <a:cs typeface="Arial" pitchFamily="34" charset="0"/>
              </a:rPr>
              <a:t>groups (e.g., LLI, Bev Tyner)</a:t>
            </a:r>
            <a:endParaRPr lang="en-US" dirty="0">
              <a:latin typeface="Arial" pitchFamily="34" charset="0"/>
              <a:cs typeface="Arial" pitchFamily="34" charset="0"/>
            </a:endParaRPr>
          </a:p>
          <a:p>
            <a:r>
              <a:rPr lang="en-US" i="1" dirty="0" smtClean="0">
                <a:latin typeface="Arial" pitchFamily="34" charset="0"/>
                <a:cs typeface="Arial" pitchFamily="34" charset="0"/>
              </a:rPr>
              <a:t>Fast ForWord </a:t>
            </a:r>
            <a:r>
              <a:rPr lang="en-US" dirty="0" smtClean="0">
                <a:latin typeface="Arial" pitchFamily="34" charset="0"/>
                <a:cs typeface="Arial" pitchFamily="34" charset="0"/>
              </a:rPr>
              <a:t>software (3 schools)</a:t>
            </a:r>
          </a:p>
          <a:p>
            <a:pPr marL="109728" indent="0">
              <a:buNone/>
            </a:pPr>
            <a:r>
              <a:rPr lang="en-US" b="1" u="sng" dirty="0" smtClean="0">
                <a:solidFill>
                  <a:schemeClr val="accent4"/>
                </a:solidFill>
              </a:rPr>
              <a:t>3. Tier III Interventions</a:t>
            </a:r>
            <a:r>
              <a:rPr lang="en-US" b="1" dirty="0" smtClean="0">
                <a:solidFill>
                  <a:schemeClr val="accent4"/>
                </a:solidFill>
              </a:rPr>
              <a:t>:</a:t>
            </a:r>
          </a:p>
          <a:p>
            <a:r>
              <a:rPr lang="en-US" dirty="0" smtClean="0">
                <a:latin typeface="Arial" pitchFamily="34" charset="0"/>
                <a:cs typeface="Arial" pitchFamily="34" charset="0"/>
              </a:rPr>
              <a:t>Resource directed – Barton, Seeing Stars, etc.</a:t>
            </a:r>
          </a:p>
          <a:p>
            <a:endParaRPr lang="en-US" dirty="0"/>
          </a:p>
        </p:txBody>
      </p:sp>
      <p:sp>
        <p:nvSpPr>
          <p:cNvPr id="3" name="Title 2"/>
          <p:cNvSpPr>
            <a:spLocks noGrp="1"/>
          </p:cNvSpPr>
          <p:nvPr>
            <p:ph type="title"/>
          </p:nvPr>
        </p:nvSpPr>
        <p:spPr/>
        <p:txBody>
          <a:bodyPr>
            <a:normAutofit/>
          </a:bodyPr>
          <a:lstStyle/>
          <a:p>
            <a:pPr algn="ctr"/>
            <a:r>
              <a:rPr lang="en-US" dirty="0" smtClean="0"/>
              <a:t>  </a:t>
            </a:r>
            <a:r>
              <a:rPr lang="en-US" dirty="0" smtClean="0">
                <a:solidFill>
                  <a:schemeClr val="tx1"/>
                </a:solidFill>
              </a:rPr>
              <a:t>Current Practices in HSD</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30" y="304800"/>
            <a:ext cx="838200" cy="740138"/>
          </a:xfrm>
          <a:prstGeom prst="rect">
            <a:avLst/>
          </a:prstGeom>
        </p:spPr>
      </p:pic>
      <p:cxnSp>
        <p:nvCxnSpPr>
          <p:cNvPr id="6" name="Straight Arrow Connector 5"/>
          <p:cNvCxnSpPr/>
          <p:nvPr/>
        </p:nvCxnSpPr>
        <p:spPr>
          <a:xfrm>
            <a:off x="5844639" y="24384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153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1"/>
            <a:ext cx="8229600" cy="4635692"/>
          </a:xfrm>
        </p:spPr>
        <p:txBody>
          <a:bodyPr>
            <a:normAutofit fontScale="92500" lnSpcReduction="20000"/>
          </a:bodyPr>
          <a:lstStyle/>
          <a:p>
            <a:r>
              <a:rPr lang="en-US" dirty="0" smtClean="0">
                <a:latin typeface="Arial" pitchFamily="34" charset="0"/>
                <a:cs typeface="Arial" pitchFamily="34" charset="0"/>
              </a:rPr>
              <a:t>Some students still not learning to read or spell very well - despite our Tier I &amp; II efforts!</a:t>
            </a:r>
          </a:p>
          <a:p>
            <a:pPr marL="109728" indent="0">
              <a:buNone/>
            </a:pPr>
            <a:endParaRPr lang="en-US" sz="1500" i="1" dirty="0" smtClean="0">
              <a:latin typeface="Arial" pitchFamily="34" charset="0"/>
              <a:cs typeface="Arial" pitchFamily="34" charset="0"/>
            </a:endParaRPr>
          </a:p>
          <a:p>
            <a:r>
              <a:rPr lang="en-US" b="1" dirty="0" smtClean="0">
                <a:solidFill>
                  <a:schemeClr val="accent1">
                    <a:lumMod val="75000"/>
                  </a:schemeClr>
                </a:solidFill>
                <a:latin typeface="Arial" pitchFamily="34" charset="0"/>
                <a:cs typeface="Arial" pitchFamily="34" charset="0"/>
              </a:rPr>
              <a:t>Possible Reasons:</a:t>
            </a:r>
          </a:p>
          <a:p>
            <a:pPr marL="1377950" lvl="1" indent="0">
              <a:buNone/>
            </a:pPr>
            <a:endParaRPr lang="en-US" sz="1100" b="1" dirty="0">
              <a:solidFill>
                <a:schemeClr val="accent1">
                  <a:lumMod val="75000"/>
                </a:schemeClr>
              </a:solidFill>
              <a:latin typeface="Arial" pitchFamily="34" charset="0"/>
              <a:cs typeface="Arial" pitchFamily="34" charset="0"/>
            </a:endParaRPr>
          </a:p>
          <a:p>
            <a:pPr marL="1371600" lvl="1" indent="-457200"/>
            <a:r>
              <a:rPr lang="en-US" sz="2600" dirty="0" smtClean="0">
                <a:latin typeface="Arial" pitchFamily="34" charset="0"/>
                <a:cs typeface="Arial" pitchFamily="34" charset="0"/>
              </a:rPr>
              <a:t>Phonological awareness</a:t>
            </a:r>
          </a:p>
          <a:p>
            <a:pPr marL="1371600" lvl="1" indent="-457200"/>
            <a:r>
              <a:rPr lang="en-US" sz="2600" dirty="0" smtClean="0">
                <a:latin typeface="Arial" pitchFamily="34" charset="0"/>
                <a:cs typeface="Arial" pitchFamily="34" charset="0"/>
              </a:rPr>
              <a:t>Orthographic awareness</a:t>
            </a:r>
          </a:p>
          <a:p>
            <a:pPr marL="1371600" lvl="1" indent="-457200"/>
            <a:r>
              <a:rPr lang="en-US" sz="2600" dirty="0" smtClean="0">
                <a:latin typeface="Arial" pitchFamily="34" charset="0"/>
                <a:cs typeface="Arial" pitchFamily="34" charset="0"/>
              </a:rPr>
              <a:t>Morphological awareness </a:t>
            </a:r>
            <a:r>
              <a:rPr lang="en-US" sz="2200" dirty="0" smtClean="0">
                <a:solidFill>
                  <a:schemeClr val="accent1">
                    <a:lumMod val="75000"/>
                  </a:schemeClr>
                </a:solidFill>
                <a:latin typeface="Arial" pitchFamily="34" charset="0"/>
                <a:cs typeface="Arial" pitchFamily="34" charset="0"/>
              </a:rPr>
              <a:t>(structural analysis)</a:t>
            </a:r>
          </a:p>
          <a:p>
            <a:pPr marL="1371600" lvl="1" indent="-457200"/>
            <a:r>
              <a:rPr lang="en-US" sz="2600" dirty="0" smtClean="0">
                <a:latin typeface="Arial" pitchFamily="34" charset="0"/>
                <a:cs typeface="Arial" pitchFamily="34" charset="0"/>
              </a:rPr>
              <a:t>Rapid automatic naming</a:t>
            </a:r>
          </a:p>
          <a:p>
            <a:pPr marL="1371600" lvl="1" indent="-457200"/>
            <a:r>
              <a:rPr lang="en-US" sz="2600" dirty="0" smtClean="0">
                <a:latin typeface="Arial" pitchFamily="34" charset="0"/>
                <a:cs typeface="Arial" pitchFamily="34" charset="0"/>
              </a:rPr>
              <a:t>Auditory working memory</a:t>
            </a:r>
          </a:p>
          <a:p>
            <a:pPr marL="1371600" lvl="1" indent="-457200"/>
            <a:r>
              <a:rPr lang="en-US" sz="2600" dirty="0" smtClean="0">
                <a:latin typeface="Arial" pitchFamily="34" charset="0"/>
                <a:cs typeface="Arial" pitchFamily="34" charset="0"/>
              </a:rPr>
              <a:t>Executive dysfunctions </a:t>
            </a:r>
            <a:r>
              <a:rPr lang="en-US" sz="2200" dirty="0" smtClean="0">
                <a:solidFill>
                  <a:schemeClr val="accent1">
                    <a:lumMod val="75000"/>
                  </a:schemeClr>
                </a:solidFill>
                <a:latin typeface="Arial" pitchFamily="34" charset="0"/>
                <a:cs typeface="Arial" pitchFamily="34" charset="0"/>
              </a:rPr>
              <a:t>(attention, inhibition, RAS)</a:t>
            </a:r>
          </a:p>
          <a:p>
            <a:pPr marL="1371600" lvl="1" indent="-457200"/>
            <a:r>
              <a:rPr lang="en-US" sz="2600" dirty="0" smtClean="0">
                <a:latin typeface="Arial" pitchFamily="34" charset="0"/>
                <a:cs typeface="Arial" pitchFamily="34" charset="0"/>
              </a:rPr>
              <a:t>Primary language disorder</a:t>
            </a:r>
          </a:p>
          <a:p>
            <a:pPr marL="1371600" lvl="1" indent="-457200"/>
            <a:r>
              <a:rPr lang="en-US" sz="2600" dirty="0" smtClean="0">
                <a:latin typeface="Arial" pitchFamily="34" charset="0"/>
                <a:cs typeface="Arial" pitchFamily="34" charset="0"/>
              </a:rPr>
              <a:t>Slow learners </a:t>
            </a:r>
            <a:r>
              <a:rPr lang="en-US" sz="2200" dirty="0" smtClean="0">
                <a:solidFill>
                  <a:schemeClr val="bg2">
                    <a:lumMod val="25000"/>
                  </a:schemeClr>
                </a:solidFill>
                <a:latin typeface="Arial" pitchFamily="34" charset="0"/>
                <a:cs typeface="Arial" pitchFamily="34" charset="0"/>
              </a:rPr>
              <a:t>(IQs from 70-84)</a:t>
            </a:r>
          </a:p>
          <a:p>
            <a:pPr marL="1371600" lvl="1" indent="-457200"/>
            <a:r>
              <a:rPr lang="en-US" sz="2600" dirty="0" smtClean="0">
                <a:latin typeface="Arial" pitchFamily="34" charset="0"/>
                <a:cs typeface="Arial" pitchFamily="34" charset="0"/>
              </a:rPr>
              <a:t>Intellectual disability </a:t>
            </a:r>
            <a:r>
              <a:rPr lang="en-US" sz="2200" dirty="0" smtClean="0">
                <a:solidFill>
                  <a:schemeClr val="bg2">
                    <a:lumMod val="25000"/>
                  </a:schemeClr>
                </a:solidFill>
                <a:latin typeface="Arial" pitchFamily="34" charset="0"/>
                <a:cs typeface="Arial" pitchFamily="34" charset="0"/>
              </a:rPr>
              <a:t>(IQs &lt; 70)</a:t>
            </a:r>
          </a:p>
          <a:p>
            <a:pPr lvl="1"/>
            <a:endParaRPr lang="en-US" dirty="0" smtClean="0"/>
          </a:p>
          <a:p>
            <a:pPr lvl="1"/>
            <a:endParaRPr lang="en-US" dirty="0"/>
          </a:p>
          <a:p>
            <a:pPr lvl="1"/>
            <a:endParaRPr lang="en-US" dirty="0" smtClean="0"/>
          </a:p>
        </p:txBody>
      </p:sp>
      <p:sp>
        <p:nvSpPr>
          <p:cNvPr id="3" name="Title 2"/>
          <p:cNvSpPr>
            <a:spLocks noGrp="1"/>
          </p:cNvSpPr>
          <p:nvPr>
            <p:ph type="title"/>
          </p:nvPr>
        </p:nvSpPr>
        <p:spPr>
          <a:solidFill>
            <a:schemeClr val="bg1"/>
          </a:solidFill>
        </p:spPr>
        <p:txBody>
          <a:bodyPr/>
          <a:lstStyle/>
          <a:p>
            <a:pPr algn="ctr"/>
            <a:r>
              <a:rPr lang="en-US" dirty="0" smtClean="0">
                <a:solidFill>
                  <a:srgbClr val="C00000"/>
                </a:solidFill>
                <a:effectLst>
                  <a:outerShdw blurRad="50800" dist="38100" dir="8100000" algn="tr" rotWithShape="0">
                    <a:prstClr val="black">
                      <a:alpha val="40000"/>
                    </a:prstClr>
                  </a:outerShdw>
                </a:effectLst>
              </a:rPr>
              <a:t>Continuing Problems</a:t>
            </a:r>
            <a:endParaRPr lang="en-US" dirty="0">
              <a:solidFill>
                <a:srgbClr val="C00000"/>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668208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0070C0"/>
                </a:solidFill>
                <a:latin typeface="Arial" pitchFamily="34" charset="0"/>
                <a:cs typeface="Arial" pitchFamily="34" charset="0"/>
              </a:rPr>
              <a:t>Plus, some </a:t>
            </a:r>
            <a:r>
              <a:rPr lang="en-US" dirty="0">
                <a:solidFill>
                  <a:srgbClr val="0070C0"/>
                </a:solidFill>
                <a:latin typeface="Arial" pitchFamily="34" charset="0"/>
                <a:cs typeface="Arial" pitchFamily="34" charset="0"/>
              </a:rPr>
              <a:t>students </a:t>
            </a:r>
            <a:r>
              <a:rPr lang="en-US" dirty="0" smtClean="0">
                <a:solidFill>
                  <a:srgbClr val="0070C0"/>
                </a:solidFill>
                <a:latin typeface="Arial" pitchFamily="34" charset="0"/>
                <a:cs typeface="Arial" pitchFamily="34" charset="0"/>
              </a:rPr>
              <a:t>have… </a:t>
            </a:r>
          </a:p>
          <a:p>
            <a:pPr marL="109728" indent="0">
              <a:buNone/>
            </a:pPr>
            <a:r>
              <a:rPr lang="en-US" dirty="0" smtClean="0">
                <a:latin typeface="Arial" pitchFamily="34" charset="0"/>
                <a:cs typeface="Arial" pitchFamily="34" charset="0"/>
              </a:rPr>
              <a:t>  </a:t>
            </a:r>
            <a:r>
              <a:rPr lang="en-US" sz="2800" b="1" dirty="0" smtClean="0">
                <a:latin typeface="Arial" pitchFamily="34" charset="0"/>
                <a:cs typeface="Arial" pitchFamily="34" charset="0"/>
              </a:rPr>
              <a:t>Orthographic </a:t>
            </a:r>
            <a:r>
              <a:rPr lang="en-US" sz="2800" b="1" dirty="0">
                <a:latin typeface="Arial" pitchFamily="34" charset="0"/>
                <a:cs typeface="Arial" pitchFamily="34" charset="0"/>
              </a:rPr>
              <a:t>(</a:t>
            </a:r>
            <a:r>
              <a:rPr lang="en-US" sz="2800" b="1" dirty="0" smtClean="0">
                <a:latin typeface="Arial" pitchFamily="34" charset="0"/>
                <a:cs typeface="Arial" pitchFamily="34" charset="0"/>
              </a:rPr>
              <a:t>surface) dyslexia</a:t>
            </a:r>
            <a:r>
              <a:rPr lang="en-US" sz="2800" dirty="0" smtClean="0">
                <a:latin typeface="Arial" pitchFamily="34" charset="0"/>
                <a:cs typeface="Arial" pitchFamily="34" charset="0"/>
              </a:rPr>
              <a:t>:</a:t>
            </a:r>
          </a:p>
          <a:p>
            <a:pPr marL="603504" lvl="2" indent="-256032">
              <a:spcBef>
                <a:spcPts val="400"/>
              </a:spcBef>
              <a:buSzPct val="68000"/>
              <a:buFont typeface="Wingdings 3"/>
              <a:buChar char=""/>
            </a:pPr>
            <a:r>
              <a:rPr lang="en-US" dirty="0" smtClean="0">
                <a:latin typeface="Arial" pitchFamily="34" charset="0"/>
                <a:cs typeface="Arial" pitchFamily="34" charset="0"/>
              </a:rPr>
              <a:t>Trouble </a:t>
            </a:r>
            <a:r>
              <a:rPr lang="en-US" dirty="0">
                <a:latin typeface="Arial" pitchFamily="34" charset="0"/>
                <a:cs typeface="Arial" pitchFamily="34" charset="0"/>
              </a:rPr>
              <a:t>with reading &amp; spelling phonetically irregular “sight” words (e.g., said, </a:t>
            </a:r>
            <a:r>
              <a:rPr lang="en-US" dirty="0" smtClean="0">
                <a:latin typeface="Arial" pitchFamily="34" charset="0"/>
                <a:cs typeface="Arial" pitchFamily="34" charset="0"/>
              </a:rPr>
              <a:t>laugh</a:t>
            </a:r>
            <a:r>
              <a:rPr lang="en-US" dirty="0">
                <a:latin typeface="Arial" pitchFamily="34" charset="0"/>
                <a:cs typeface="Arial" pitchFamily="34" charset="0"/>
              </a:rPr>
              <a:t>, pint, </a:t>
            </a:r>
            <a:r>
              <a:rPr lang="en-US" dirty="0" smtClean="0">
                <a:latin typeface="Arial" pitchFamily="34" charset="0"/>
                <a:cs typeface="Arial" pitchFamily="34" charset="0"/>
              </a:rPr>
              <a:t>yacht, naïve, etc.). </a:t>
            </a:r>
            <a:endParaRPr lang="en-US" dirty="0">
              <a:latin typeface="Arial" pitchFamily="34" charset="0"/>
              <a:cs typeface="Arial" pitchFamily="34" charset="0"/>
            </a:endParaRPr>
          </a:p>
          <a:p>
            <a:pPr marL="603504" lvl="2" indent="-256032">
              <a:spcBef>
                <a:spcPts val="400"/>
              </a:spcBef>
              <a:buSzPct val="68000"/>
              <a:buFont typeface="Wingdings 3"/>
              <a:buChar char=""/>
            </a:pPr>
            <a:r>
              <a:rPr lang="en-US" dirty="0" smtClean="0">
                <a:latin typeface="Arial" pitchFamily="34" charset="0"/>
                <a:cs typeface="Arial" pitchFamily="34" charset="0"/>
              </a:rPr>
              <a:t>Spell </a:t>
            </a:r>
            <a:r>
              <a:rPr lang="en-US" dirty="0">
                <a:latin typeface="Arial" pitchFamily="34" charset="0"/>
                <a:cs typeface="Arial" pitchFamily="34" charset="0"/>
              </a:rPr>
              <a:t>words as they sound (e.g., </a:t>
            </a:r>
            <a:r>
              <a:rPr lang="en-US" dirty="0" smtClean="0">
                <a:latin typeface="Arial" pitchFamily="34" charset="0"/>
                <a:cs typeface="Arial" pitchFamily="34" charset="0"/>
              </a:rPr>
              <a:t>“said” = </a:t>
            </a:r>
            <a:r>
              <a:rPr lang="en-US" u="sng" dirty="0" smtClean="0">
                <a:latin typeface="Arial" pitchFamily="34" charset="0"/>
                <a:cs typeface="Arial" pitchFamily="34" charset="0"/>
              </a:rPr>
              <a:t>sed</a:t>
            </a:r>
            <a:r>
              <a:rPr lang="en-US" dirty="0" smtClean="0">
                <a:latin typeface="Arial" pitchFamily="34" charset="0"/>
                <a:cs typeface="Arial" pitchFamily="34" charset="0"/>
              </a:rPr>
              <a:t>; “watch” = </a:t>
            </a:r>
            <a:r>
              <a:rPr lang="en-US" u="sng" dirty="0" smtClean="0">
                <a:latin typeface="Arial" pitchFamily="34" charset="0"/>
                <a:cs typeface="Arial" pitchFamily="34" charset="0"/>
              </a:rPr>
              <a:t>woch</a:t>
            </a:r>
            <a:r>
              <a:rPr lang="en-US" dirty="0" smtClean="0">
                <a:latin typeface="Arial" pitchFamily="34" charset="0"/>
                <a:cs typeface="Arial" pitchFamily="34" charset="0"/>
              </a:rPr>
              <a:t>)</a:t>
            </a:r>
          </a:p>
          <a:p>
            <a:pPr marL="603504" lvl="2" indent="-256032">
              <a:spcBef>
                <a:spcPts val="400"/>
              </a:spcBef>
              <a:buSzPct val="68000"/>
              <a:buFont typeface="Wingdings 3"/>
              <a:buChar char=""/>
            </a:pPr>
            <a:r>
              <a:rPr lang="en-US" dirty="0" smtClean="0">
                <a:latin typeface="Arial" pitchFamily="34" charset="0"/>
                <a:cs typeface="Arial" pitchFamily="34" charset="0"/>
              </a:rPr>
              <a:t>Difficulty learning how to form letters</a:t>
            </a:r>
            <a:endParaRPr lang="en-US" dirty="0">
              <a:latin typeface="Arial" pitchFamily="34" charset="0"/>
              <a:cs typeface="Arial" pitchFamily="34" charset="0"/>
            </a:endParaRPr>
          </a:p>
          <a:p>
            <a:pPr marL="603504" lvl="2" indent="-256032">
              <a:spcBef>
                <a:spcPts val="400"/>
              </a:spcBef>
              <a:buSzPct val="68000"/>
              <a:buFont typeface="Wingdings 3"/>
              <a:buChar char=""/>
            </a:pPr>
            <a:r>
              <a:rPr lang="en-US" dirty="0" smtClean="0">
                <a:latin typeface="Arial" pitchFamily="34" charset="0"/>
                <a:cs typeface="Arial" pitchFamily="34" charset="0"/>
              </a:rPr>
              <a:t>Confused by similar-looking letters </a:t>
            </a:r>
            <a:r>
              <a:rPr lang="en-US" dirty="0">
                <a:latin typeface="Arial" pitchFamily="34" charset="0"/>
                <a:cs typeface="Arial" pitchFamily="34" charset="0"/>
              </a:rPr>
              <a:t>(e.g., b/d, p/q, </a:t>
            </a:r>
            <a:r>
              <a:rPr lang="en-US" dirty="0" smtClean="0">
                <a:latin typeface="Arial" pitchFamily="34" charset="0"/>
                <a:cs typeface="Arial" pitchFamily="34" charset="0"/>
              </a:rPr>
              <a:t>n/u, t/f, etc</a:t>
            </a:r>
            <a:r>
              <a:rPr lang="en-US" dirty="0">
                <a:latin typeface="Arial" pitchFamily="34" charset="0"/>
                <a:cs typeface="Arial" pitchFamily="34" charset="0"/>
              </a:rPr>
              <a:t>.)</a:t>
            </a:r>
          </a:p>
          <a:p>
            <a:pPr marL="603504" lvl="2" indent="-256032">
              <a:spcBef>
                <a:spcPts val="400"/>
              </a:spcBef>
              <a:buSzPct val="68000"/>
              <a:buFont typeface="Wingdings 3"/>
              <a:buChar char=""/>
            </a:pPr>
            <a:r>
              <a:rPr lang="en-US" dirty="0">
                <a:latin typeface="Arial" pitchFamily="34" charset="0"/>
                <a:cs typeface="Arial" pitchFamily="34" charset="0"/>
              </a:rPr>
              <a:t>Reverse the order of letters in words (f</a:t>
            </a:r>
            <a:r>
              <a:rPr lang="en-US" u="sng" dirty="0">
                <a:latin typeface="Arial" pitchFamily="34" charset="0"/>
                <a:cs typeface="Arial" pitchFamily="34" charset="0"/>
              </a:rPr>
              <a:t>ro</a:t>
            </a:r>
            <a:r>
              <a:rPr lang="en-US" dirty="0">
                <a:latin typeface="Arial" pitchFamily="34" charset="0"/>
                <a:cs typeface="Arial" pitchFamily="34" charset="0"/>
              </a:rPr>
              <a:t>m vs. f</a:t>
            </a:r>
            <a:r>
              <a:rPr lang="en-US" u="sng" dirty="0">
                <a:latin typeface="Arial" pitchFamily="34" charset="0"/>
                <a:cs typeface="Arial" pitchFamily="34" charset="0"/>
              </a:rPr>
              <a:t>or</a:t>
            </a:r>
            <a:r>
              <a:rPr lang="en-US" dirty="0">
                <a:latin typeface="Arial" pitchFamily="34" charset="0"/>
                <a:cs typeface="Arial" pitchFamily="34" charset="0"/>
              </a:rPr>
              <a:t>m)</a:t>
            </a:r>
          </a:p>
          <a:p>
            <a:pPr marL="603504" lvl="2" indent="-256032">
              <a:spcBef>
                <a:spcPts val="400"/>
              </a:spcBef>
              <a:buSzPct val="68000"/>
              <a:buFont typeface="Wingdings 3"/>
              <a:buChar char=""/>
            </a:pPr>
            <a:r>
              <a:rPr lang="en-US" dirty="0">
                <a:latin typeface="Arial" pitchFamily="34" charset="0"/>
                <a:cs typeface="Arial" pitchFamily="34" charset="0"/>
              </a:rPr>
              <a:t>Trouble </a:t>
            </a:r>
            <a:r>
              <a:rPr lang="en-US" dirty="0" smtClean="0">
                <a:latin typeface="Arial" pitchFamily="34" charset="0"/>
                <a:cs typeface="Arial" pitchFamily="34" charset="0"/>
              </a:rPr>
              <a:t>remembering </a:t>
            </a:r>
            <a:r>
              <a:rPr lang="en-US" dirty="0">
                <a:latin typeface="Arial" pitchFamily="34" charset="0"/>
                <a:cs typeface="Arial" pitchFamily="34" charset="0"/>
              </a:rPr>
              <a:t>word parts (e.g., syllable patterns, prefixes and suffixes</a:t>
            </a:r>
            <a:r>
              <a:rPr lang="en-US" dirty="0" smtClean="0">
                <a:latin typeface="Arial" pitchFamily="34" charset="0"/>
                <a:cs typeface="Arial" pitchFamily="34" charset="0"/>
              </a:rPr>
              <a:t>).</a:t>
            </a:r>
          </a:p>
          <a:p>
            <a:pPr marL="603504" lvl="2" indent="-256032">
              <a:spcBef>
                <a:spcPts val="400"/>
              </a:spcBef>
              <a:buSzPct val="68000"/>
              <a:buFont typeface="Wingdings 3"/>
              <a:buChar char=""/>
            </a:pPr>
            <a:r>
              <a:rPr lang="en-US" dirty="0" smtClean="0">
                <a:latin typeface="Arial" pitchFamily="34" charset="0"/>
                <a:cs typeface="Arial" pitchFamily="34" charset="0"/>
              </a:rPr>
              <a:t>Trouble with accurate/rapid word recognition, &amp; reading speed.</a:t>
            </a:r>
          </a:p>
        </p:txBody>
      </p:sp>
      <p:sp>
        <p:nvSpPr>
          <p:cNvPr id="3" name="Title 2"/>
          <p:cNvSpPr>
            <a:spLocks noGrp="1"/>
          </p:cNvSpPr>
          <p:nvPr>
            <p:ph type="title"/>
          </p:nvPr>
        </p:nvSpPr>
        <p:spPr/>
        <p:txBody>
          <a:bodyPr/>
          <a:lstStyle/>
          <a:p>
            <a:pPr algn="ctr"/>
            <a:r>
              <a:rPr lang="en-US" dirty="0">
                <a:solidFill>
                  <a:srgbClr val="C00000"/>
                </a:solidFill>
              </a:rPr>
              <a:t>Continuing </a:t>
            </a:r>
            <a:r>
              <a:rPr lang="en-US" dirty="0" smtClean="0">
                <a:solidFill>
                  <a:srgbClr val="C00000"/>
                </a:solidFill>
              </a:rPr>
              <a:t>Problems…</a:t>
            </a:r>
            <a:endParaRPr lang="en-US" dirty="0">
              <a:solidFill>
                <a:srgbClr val="C00000"/>
              </a:solidFill>
            </a:endParaRPr>
          </a:p>
        </p:txBody>
      </p:sp>
    </p:spTree>
    <p:extLst>
      <p:ext uri="{BB962C8B-B14F-4D97-AF65-F5344CB8AC3E}">
        <p14:creationId xmlns:p14="http://schemas.microsoft.com/office/powerpoint/2010/main" val="511073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1142999"/>
          </a:xfrm>
        </p:spPr>
        <p:txBody>
          <a:bodyPr>
            <a:normAutofit/>
          </a:bodyPr>
          <a:lstStyle/>
          <a:p>
            <a:r>
              <a:rPr lang="en-US" sz="2200" dirty="0" smtClean="0">
                <a:latin typeface="Arial" pitchFamily="34" charset="0"/>
                <a:cs typeface="Arial" pitchFamily="34" charset="0"/>
              </a:rPr>
              <a:t>Dr. Virginia Berninger found that three cognitive processing weaknesses account for most LDs in literacy: orthographic phonological, &amp; morphological awareness.</a:t>
            </a:r>
          </a:p>
          <a:p>
            <a:pPr marL="603504" lvl="2" indent="-256032">
              <a:spcBef>
                <a:spcPts val="400"/>
              </a:spcBef>
              <a:buSzPct val="68000"/>
              <a:buFont typeface="Wingdings 3"/>
              <a:buChar char=""/>
            </a:pPr>
            <a:endParaRPr lang="en-US" dirty="0"/>
          </a:p>
          <a:p>
            <a:endParaRPr lang="en-US" dirty="0" smtClean="0"/>
          </a:p>
          <a:p>
            <a:pPr marL="109728" indent="0">
              <a:buNone/>
            </a:pPr>
            <a:endParaRPr lang="en-US" dirty="0"/>
          </a:p>
        </p:txBody>
      </p:sp>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A Clue to a Solution</a:t>
            </a:r>
            <a:endParaRPr lang="en-US" dirty="0">
              <a:solidFill>
                <a:schemeClr val="bg2">
                  <a:lumMod val="2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324" y="2259177"/>
            <a:ext cx="5791200" cy="4036066"/>
          </a:xfrm>
          <a:prstGeom prst="rect">
            <a:avLst/>
          </a:prstGeom>
        </p:spPr>
      </p:pic>
      <p:sp>
        <p:nvSpPr>
          <p:cNvPr id="5" name="TextBox 4"/>
          <p:cNvSpPr txBox="1"/>
          <p:nvPr/>
        </p:nvSpPr>
        <p:spPr>
          <a:xfrm>
            <a:off x="793072" y="3200400"/>
            <a:ext cx="1744388" cy="369332"/>
          </a:xfrm>
          <a:prstGeom prst="rect">
            <a:avLst/>
          </a:prstGeom>
          <a:noFill/>
        </p:spPr>
        <p:txBody>
          <a:bodyPr wrap="none" rtlCol="0">
            <a:spAutoFit/>
          </a:bodyPr>
          <a:lstStyle/>
          <a:p>
            <a:r>
              <a:rPr lang="en-US" b="1" dirty="0" smtClean="0">
                <a:solidFill>
                  <a:srgbClr val="FF0000"/>
                </a:solidFill>
                <a:effectLst>
                  <a:outerShdw blurRad="50800" dist="38100" dir="8100000" algn="tr" rotWithShape="0">
                    <a:schemeClr val="bg2">
                      <a:lumMod val="25000"/>
                      <a:alpha val="40000"/>
                    </a:schemeClr>
                  </a:outerShdw>
                </a:effectLst>
              </a:rPr>
              <a:t>Orthographic </a:t>
            </a:r>
            <a:endParaRPr lang="en-US" b="1" dirty="0">
              <a:solidFill>
                <a:srgbClr val="FF0000"/>
              </a:solidFill>
              <a:effectLst>
                <a:outerShdw blurRad="50800" dist="38100" dir="8100000" algn="tr" rotWithShape="0">
                  <a:schemeClr val="bg2">
                    <a:lumMod val="25000"/>
                    <a:alpha val="40000"/>
                  </a:schemeClr>
                </a:outerShdw>
              </a:effectLst>
            </a:endParaRPr>
          </a:p>
        </p:txBody>
      </p:sp>
      <p:cxnSp>
        <p:nvCxnSpPr>
          <p:cNvPr id="7" name="Straight Arrow Connector 6"/>
          <p:cNvCxnSpPr>
            <a:stCxn id="5" idx="3"/>
          </p:cNvCxnSpPr>
          <p:nvPr/>
        </p:nvCxnSpPr>
        <p:spPr>
          <a:xfrm>
            <a:off x="2537460" y="3385066"/>
            <a:ext cx="15773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3072" y="4092544"/>
            <a:ext cx="1927131" cy="369332"/>
          </a:xfrm>
          <a:prstGeom prst="rect">
            <a:avLst/>
          </a:prstGeom>
          <a:noFill/>
        </p:spPr>
        <p:txBody>
          <a:bodyPr wrap="none" rtlCol="0">
            <a:spAutoFit/>
          </a:bodyPr>
          <a:lstStyle/>
          <a:p>
            <a:r>
              <a:rPr lang="en-US" b="1" dirty="0" smtClean="0">
                <a:solidFill>
                  <a:srgbClr val="FF0000"/>
                </a:solidFill>
                <a:effectLst>
                  <a:outerShdw blurRad="50800" dist="38100" dir="8100000" algn="tr" rotWithShape="0">
                    <a:schemeClr val="bg2">
                      <a:lumMod val="25000"/>
                      <a:alpha val="40000"/>
                    </a:schemeClr>
                  </a:outerShdw>
                </a:effectLst>
              </a:rPr>
              <a:t>Orthographic +</a:t>
            </a:r>
            <a:endParaRPr lang="en-US" b="1" dirty="0">
              <a:solidFill>
                <a:srgbClr val="FF0000"/>
              </a:solidFill>
              <a:effectLst>
                <a:outerShdw blurRad="50800" dist="38100" dir="8100000" algn="tr" rotWithShape="0">
                  <a:schemeClr val="bg2">
                    <a:lumMod val="25000"/>
                    <a:alpha val="40000"/>
                  </a:schemeClr>
                </a:outerShdw>
              </a:effectLst>
            </a:endParaRPr>
          </a:p>
        </p:txBody>
      </p:sp>
      <p:sp>
        <p:nvSpPr>
          <p:cNvPr id="10" name="TextBox 9"/>
          <p:cNvSpPr txBox="1"/>
          <p:nvPr/>
        </p:nvSpPr>
        <p:spPr>
          <a:xfrm>
            <a:off x="793072" y="5105400"/>
            <a:ext cx="1927131" cy="369332"/>
          </a:xfrm>
          <a:prstGeom prst="rect">
            <a:avLst/>
          </a:prstGeom>
          <a:noFill/>
        </p:spPr>
        <p:txBody>
          <a:bodyPr wrap="none" rtlCol="0">
            <a:spAutoFit/>
          </a:bodyPr>
          <a:lstStyle/>
          <a:p>
            <a:r>
              <a:rPr lang="en-US" b="1" dirty="0" smtClean="0">
                <a:solidFill>
                  <a:srgbClr val="FF0000"/>
                </a:solidFill>
                <a:effectLst>
                  <a:outerShdw blurRad="50800" dist="38100" dir="8100000" algn="tr" rotWithShape="0">
                    <a:schemeClr val="bg2">
                      <a:lumMod val="25000"/>
                      <a:alpha val="40000"/>
                    </a:schemeClr>
                  </a:outerShdw>
                </a:effectLst>
              </a:rPr>
              <a:t>Orthographic +</a:t>
            </a:r>
            <a:endParaRPr lang="en-US" b="1" dirty="0">
              <a:solidFill>
                <a:srgbClr val="FF0000"/>
              </a:solidFill>
              <a:effectLst>
                <a:outerShdw blurRad="50800" dist="38100" dir="8100000" algn="tr" rotWithShape="0">
                  <a:schemeClr val="bg2">
                    <a:lumMod val="25000"/>
                    <a:alpha val="40000"/>
                  </a:schemeClr>
                </a:outerShdw>
              </a:effectLst>
            </a:endParaRPr>
          </a:p>
        </p:txBody>
      </p:sp>
      <p:cxnSp>
        <p:nvCxnSpPr>
          <p:cNvPr id="11" name="Straight Arrow Connector 10"/>
          <p:cNvCxnSpPr/>
          <p:nvPr/>
        </p:nvCxnSpPr>
        <p:spPr>
          <a:xfrm>
            <a:off x="2689860" y="4277210"/>
            <a:ext cx="9677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74324" y="5290066"/>
            <a:ext cx="42320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3072" y="2501668"/>
            <a:ext cx="3688830" cy="461665"/>
          </a:xfrm>
          <a:prstGeom prst="rect">
            <a:avLst/>
          </a:prstGeom>
          <a:noFill/>
        </p:spPr>
        <p:txBody>
          <a:bodyPr wrap="none" rtlCol="0">
            <a:spAutoFit/>
          </a:bodyPr>
          <a:lstStyle/>
          <a:p>
            <a:r>
              <a:rPr lang="en-US" sz="2400" b="1" dirty="0" smtClean="0">
                <a:solidFill>
                  <a:schemeClr val="accent1">
                    <a:lumMod val="75000"/>
                  </a:schemeClr>
                </a:solidFill>
                <a:effectLst>
                  <a:outerShdw blurRad="25400" dist="25400" dir="8100000" algn="tr" rotWithShape="0">
                    <a:schemeClr val="tx1">
                      <a:alpha val="40000"/>
                    </a:schemeClr>
                  </a:outerShdw>
                </a:effectLst>
                <a:latin typeface="Arial" pitchFamily="34" charset="0"/>
                <a:cs typeface="Arial" pitchFamily="34" charset="0"/>
              </a:rPr>
              <a:t>Common Denominator?</a:t>
            </a:r>
            <a:endParaRPr lang="en-US" sz="2400" b="1" dirty="0">
              <a:solidFill>
                <a:schemeClr val="accent1">
                  <a:lumMod val="75000"/>
                </a:schemeClr>
              </a:solidFill>
              <a:effectLst>
                <a:outerShdw blurRad="25400" dist="25400" dir="8100000" algn="tr" rotWithShape="0">
                  <a:schemeClr val="tx1">
                    <a:alpha val="40000"/>
                  </a:schemeClr>
                </a:outerShdw>
              </a:effectLst>
              <a:latin typeface="Arial" pitchFamily="34" charset="0"/>
              <a:cs typeface="Arial" pitchFamily="34" charset="0"/>
            </a:endParaRPr>
          </a:p>
        </p:txBody>
      </p:sp>
      <p:sp>
        <p:nvSpPr>
          <p:cNvPr id="6" name="TextBox 5"/>
          <p:cNvSpPr txBox="1"/>
          <p:nvPr/>
        </p:nvSpPr>
        <p:spPr>
          <a:xfrm>
            <a:off x="6705600" y="2655556"/>
            <a:ext cx="2448106" cy="307777"/>
          </a:xfrm>
          <a:prstGeom prst="rect">
            <a:avLst/>
          </a:prstGeom>
          <a:noFill/>
        </p:spPr>
        <p:txBody>
          <a:bodyPr wrap="none" rtlCol="0">
            <a:spAutoFit/>
          </a:bodyPr>
          <a:lstStyle/>
          <a:p>
            <a:r>
              <a:rPr lang="en-US" sz="1400" dirty="0" smtClean="0"/>
              <a:t>Spelling &amp;/or Handwriting</a:t>
            </a:r>
            <a:endParaRPr lang="en-US" sz="1400" dirty="0"/>
          </a:p>
        </p:txBody>
      </p:sp>
      <p:sp>
        <p:nvSpPr>
          <p:cNvPr id="8" name="TextBox 7"/>
          <p:cNvSpPr txBox="1"/>
          <p:nvPr/>
        </p:nvSpPr>
        <p:spPr>
          <a:xfrm>
            <a:off x="7295988" y="3592223"/>
            <a:ext cx="1300356" cy="523220"/>
          </a:xfrm>
          <a:prstGeom prst="rect">
            <a:avLst/>
          </a:prstGeom>
          <a:noFill/>
        </p:spPr>
        <p:txBody>
          <a:bodyPr wrap="none" rtlCol="0">
            <a:spAutoFit/>
          </a:bodyPr>
          <a:lstStyle/>
          <a:p>
            <a:r>
              <a:rPr lang="en-US" sz="1400" dirty="0" smtClean="0"/>
              <a:t>Word Attack </a:t>
            </a:r>
          </a:p>
          <a:p>
            <a:r>
              <a:rPr lang="en-US" sz="1400" dirty="0" smtClean="0"/>
              <a:t>&amp; Spelling</a:t>
            </a:r>
            <a:endParaRPr lang="en-US" sz="1400" dirty="0"/>
          </a:p>
        </p:txBody>
      </p:sp>
      <p:sp>
        <p:nvSpPr>
          <p:cNvPr id="12" name="TextBox 11"/>
          <p:cNvSpPr txBox="1"/>
          <p:nvPr/>
        </p:nvSpPr>
        <p:spPr>
          <a:xfrm>
            <a:off x="6858000" y="5294164"/>
            <a:ext cx="1997663" cy="523220"/>
          </a:xfrm>
          <a:prstGeom prst="rect">
            <a:avLst/>
          </a:prstGeom>
          <a:noFill/>
        </p:spPr>
        <p:txBody>
          <a:bodyPr wrap="none" rtlCol="0">
            <a:spAutoFit/>
          </a:bodyPr>
          <a:lstStyle/>
          <a:p>
            <a:r>
              <a:rPr lang="en-US" sz="1400" dirty="0" smtClean="0"/>
              <a:t>Reading, Spelling, </a:t>
            </a:r>
          </a:p>
          <a:p>
            <a:r>
              <a:rPr lang="en-US" sz="1400" dirty="0" smtClean="0"/>
              <a:t>&amp; Written Expression</a:t>
            </a:r>
            <a:endParaRPr lang="en-US" sz="1400" dirty="0"/>
          </a:p>
        </p:txBody>
      </p:sp>
    </p:spTree>
    <p:extLst>
      <p:ext uri="{BB962C8B-B14F-4D97-AF65-F5344CB8AC3E}">
        <p14:creationId xmlns:p14="http://schemas.microsoft.com/office/powerpoint/2010/main" val="2214083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teffaine\AppData\Local\Microsoft\Windows\Temporary Internet Files\Content.IE5\RKIOD0KN\MC900445168[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1143000" y="2133600"/>
            <a:ext cx="6701528"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40864" y="1066800"/>
            <a:ext cx="8305800" cy="914400"/>
          </a:xfrm>
        </p:spPr>
        <p:txBody>
          <a:bodyPr>
            <a:normAutofit/>
          </a:bodyPr>
          <a:lstStyle/>
          <a:p>
            <a:r>
              <a:rPr lang="en-US" dirty="0" smtClean="0">
                <a:latin typeface="Arial" pitchFamily="34" charset="0"/>
                <a:cs typeface="Arial" pitchFamily="34" charset="0"/>
              </a:rPr>
              <a:t>Lets add </a:t>
            </a:r>
            <a:r>
              <a:rPr lang="en-US" b="1" dirty="0" smtClean="0">
                <a:solidFill>
                  <a:srgbClr val="FF0000"/>
                </a:solidFill>
                <a:effectLst>
                  <a:outerShdw blurRad="50800" dist="50800" dir="8100000" algn="tr" rotWithShape="0">
                    <a:prstClr val="black">
                      <a:alpha val="40000"/>
                    </a:prstClr>
                  </a:outerShdw>
                </a:effectLst>
                <a:latin typeface="Arial" pitchFamily="34" charset="0"/>
                <a:cs typeface="Arial" pitchFamily="34" charset="0"/>
              </a:rPr>
              <a:t>Orthographic </a:t>
            </a:r>
            <a:r>
              <a:rPr lang="en-US" b="1" dirty="0">
                <a:solidFill>
                  <a:srgbClr val="FF0000"/>
                </a:solidFill>
                <a:effectLst>
                  <a:outerShdw blurRad="50800" dist="50800" dir="8100000" algn="tr" rotWithShape="0">
                    <a:prstClr val="black">
                      <a:alpha val="40000"/>
                    </a:prstClr>
                  </a:outerShdw>
                </a:effectLst>
                <a:latin typeface="Arial" pitchFamily="34" charset="0"/>
                <a:cs typeface="Arial" pitchFamily="34" charset="0"/>
              </a:rPr>
              <a:t>A</a:t>
            </a:r>
            <a:r>
              <a:rPr lang="en-US" b="1" dirty="0" smtClean="0">
                <a:solidFill>
                  <a:srgbClr val="FF0000"/>
                </a:solidFill>
                <a:effectLst>
                  <a:outerShdw blurRad="50800" dist="50800" dir="8100000" algn="tr" rotWithShape="0">
                    <a:prstClr val="black">
                      <a:alpha val="40000"/>
                    </a:prstClr>
                  </a:outerShdw>
                </a:effectLst>
                <a:latin typeface="Arial" pitchFamily="34" charset="0"/>
                <a:cs typeface="Arial" pitchFamily="34" charset="0"/>
              </a:rPr>
              <a:t>wareness </a:t>
            </a:r>
            <a:r>
              <a:rPr lang="en-US" dirty="0" smtClean="0">
                <a:latin typeface="Arial" pitchFamily="34" charset="0"/>
                <a:cs typeface="Arial" pitchFamily="34" charset="0"/>
              </a:rPr>
              <a:t>instruction to the 5 Essential Reading Components:</a:t>
            </a: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 name="Title 2"/>
          <p:cNvSpPr>
            <a:spLocks noGrp="1"/>
          </p:cNvSpPr>
          <p:nvPr>
            <p:ph type="title"/>
          </p:nvPr>
        </p:nvSpPr>
        <p:spPr>
          <a:xfrm>
            <a:off x="457200" y="274638"/>
            <a:ext cx="8229600" cy="868362"/>
          </a:xfrm>
        </p:spPr>
        <p:txBody>
          <a:bodyPr>
            <a:normAutofit/>
          </a:bodyPr>
          <a:lstStyle/>
          <a:p>
            <a:pPr algn="ctr"/>
            <a:r>
              <a:rPr lang="en-US" dirty="0" smtClean="0">
                <a:solidFill>
                  <a:schemeClr val="bg2">
                    <a:lumMod val="25000"/>
                  </a:schemeClr>
                </a:solidFill>
              </a:rPr>
              <a:t>Rebalancing Literacy</a:t>
            </a:r>
            <a:endParaRPr lang="en-US" dirty="0">
              <a:solidFill>
                <a:schemeClr val="bg2">
                  <a:lumMod val="25000"/>
                </a:schemeClr>
              </a:solidFill>
            </a:endParaRPr>
          </a:p>
        </p:txBody>
      </p:sp>
      <p:sp>
        <p:nvSpPr>
          <p:cNvPr id="4" name="TextBox 3"/>
          <p:cNvSpPr txBox="1"/>
          <p:nvPr/>
        </p:nvSpPr>
        <p:spPr>
          <a:xfrm>
            <a:off x="282058" y="4290499"/>
            <a:ext cx="3810000" cy="461665"/>
          </a:xfrm>
          <a:prstGeom prst="rect">
            <a:avLst/>
          </a:prstGeom>
          <a:noFill/>
        </p:spPr>
        <p:txBody>
          <a:bodyPr wrap="square" rtlCol="0">
            <a:spAutoFit/>
          </a:bodyPr>
          <a:lstStyle/>
          <a:p>
            <a:r>
              <a:rPr lang="en-US" sz="2400" b="1" dirty="0">
                <a:solidFill>
                  <a:srgbClr val="FF0000"/>
                </a:solidFill>
                <a:latin typeface="Arial" pitchFamily="34" charset="0"/>
                <a:cs typeface="Arial" pitchFamily="34" charset="0"/>
              </a:rPr>
              <a:t>Orthographic</a:t>
            </a:r>
            <a:r>
              <a:rPr lang="en-US"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Awareness</a:t>
            </a:r>
            <a:endParaRPr lang="en-US" sz="2400" b="1" dirty="0"/>
          </a:p>
        </p:txBody>
      </p:sp>
      <p:sp>
        <p:nvSpPr>
          <p:cNvPr id="5" name="TextBox 4"/>
          <p:cNvSpPr txBox="1"/>
          <p:nvPr/>
        </p:nvSpPr>
        <p:spPr>
          <a:xfrm>
            <a:off x="533400" y="4757347"/>
            <a:ext cx="3346622" cy="461665"/>
          </a:xfrm>
          <a:prstGeom prst="rect">
            <a:avLst/>
          </a:prstGeom>
          <a:noFill/>
        </p:spPr>
        <p:txBody>
          <a:bodyPr wrap="none" rtlCol="0">
            <a:spAutoFit/>
          </a:bodyPr>
          <a:lstStyle/>
          <a:p>
            <a:r>
              <a:rPr lang="en-US" sz="2400" b="1" dirty="0" smtClean="0">
                <a:latin typeface="Arial" pitchFamily="34" charset="0"/>
                <a:cs typeface="Arial" pitchFamily="34" charset="0"/>
              </a:rPr>
              <a:t>Phonemic Awareness</a:t>
            </a:r>
            <a:endParaRPr lang="en-US" sz="2400" b="1" dirty="0">
              <a:latin typeface="Arial" pitchFamily="34" charset="0"/>
              <a:cs typeface="Arial" pitchFamily="34" charset="0"/>
            </a:endParaRPr>
          </a:p>
        </p:txBody>
      </p:sp>
      <p:sp>
        <p:nvSpPr>
          <p:cNvPr id="6" name="TextBox 5"/>
          <p:cNvSpPr txBox="1"/>
          <p:nvPr/>
        </p:nvSpPr>
        <p:spPr>
          <a:xfrm>
            <a:off x="1371600" y="5218699"/>
            <a:ext cx="1380506" cy="461665"/>
          </a:xfrm>
          <a:prstGeom prst="rect">
            <a:avLst/>
          </a:prstGeom>
          <a:noFill/>
        </p:spPr>
        <p:txBody>
          <a:bodyPr wrap="none" rtlCol="0">
            <a:spAutoFit/>
          </a:bodyPr>
          <a:lstStyle/>
          <a:p>
            <a:r>
              <a:rPr lang="en-US" sz="2400" b="1" dirty="0" smtClean="0">
                <a:latin typeface="Arial" pitchFamily="34" charset="0"/>
                <a:cs typeface="Arial" pitchFamily="34" charset="0"/>
              </a:rPr>
              <a:t>Phonics</a:t>
            </a:r>
            <a:endParaRPr lang="en-US" sz="2400" b="1" dirty="0">
              <a:latin typeface="Arial" pitchFamily="34" charset="0"/>
              <a:cs typeface="Arial" pitchFamily="34" charset="0"/>
            </a:endParaRPr>
          </a:p>
        </p:txBody>
      </p:sp>
      <p:sp>
        <p:nvSpPr>
          <p:cNvPr id="7" name="TextBox 6"/>
          <p:cNvSpPr txBox="1"/>
          <p:nvPr/>
        </p:nvSpPr>
        <p:spPr>
          <a:xfrm>
            <a:off x="6290814" y="4267200"/>
            <a:ext cx="1346844" cy="461665"/>
          </a:xfrm>
          <a:prstGeom prst="rect">
            <a:avLst/>
          </a:prstGeom>
          <a:noFill/>
        </p:spPr>
        <p:txBody>
          <a:bodyPr wrap="none" rtlCol="0">
            <a:spAutoFit/>
          </a:bodyPr>
          <a:lstStyle/>
          <a:p>
            <a:r>
              <a:rPr lang="en-US" sz="2400" b="1" dirty="0" smtClean="0">
                <a:latin typeface="Arial" pitchFamily="34" charset="0"/>
                <a:cs typeface="Arial" pitchFamily="34" charset="0"/>
              </a:rPr>
              <a:t>Fluency</a:t>
            </a:r>
            <a:endParaRPr lang="en-US" sz="2400" b="1" dirty="0">
              <a:latin typeface="Arial" pitchFamily="34" charset="0"/>
              <a:cs typeface="Arial" pitchFamily="34" charset="0"/>
            </a:endParaRPr>
          </a:p>
        </p:txBody>
      </p:sp>
      <p:sp>
        <p:nvSpPr>
          <p:cNvPr id="8" name="TextBox 7"/>
          <p:cNvSpPr txBox="1"/>
          <p:nvPr/>
        </p:nvSpPr>
        <p:spPr>
          <a:xfrm>
            <a:off x="6047158" y="4746762"/>
            <a:ext cx="1834156" cy="461665"/>
          </a:xfrm>
          <a:prstGeom prst="rect">
            <a:avLst/>
          </a:prstGeom>
          <a:noFill/>
        </p:spPr>
        <p:txBody>
          <a:bodyPr wrap="none" rtlCol="0">
            <a:spAutoFit/>
          </a:bodyPr>
          <a:lstStyle/>
          <a:p>
            <a:r>
              <a:rPr lang="en-US" sz="2400" b="1" dirty="0" smtClean="0">
                <a:latin typeface="Arial" pitchFamily="34" charset="0"/>
                <a:cs typeface="Arial" pitchFamily="34" charset="0"/>
              </a:rPr>
              <a:t>Vocabulary</a:t>
            </a:r>
            <a:endParaRPr lang="en-US" sz="2400" b="1" dirty="0">
              <a:latin typeface="Arial" pitchFamily="34" charset="0"/>
              <a:cs typeface="Arial" pitchFamily="34" charset="0"/>
            </a:endParaRPr>
          </a:p>
        </p:txBody>
      </p:sp>
      <p:sp>
        <p:nvSpPr>
          <p:cNvPr id="9" name="TextBox 8"/>
          <p:cNvSpPr txBox="1"/>
          <p:nvPr/>
        </p:nvSpPr>
        <p:spPr>
          <a:xfrm>
            <a:off x="5689066" y="5208427"/>
            <a:ext cx="2545890" cy="461665"/>
          </a:xfrm>
          <a:prstGeom prst="rect">
            <a:avLst/>
          </a:prstGeom>
          <a:noFill/>
        </p:spPr>
        <p:txBody>
          <a:bodyPr wrap="none" rtlCol="0">
            <a:spAutoFit/>
          </a:bodyPr>
          <a:lstStyle/>
          <a:p>
            <a:r>
              <a:rPr lang="en-US" sz="2400" b="1" dirty="0" smtClean="0">
                <a:latin typeface="Arial" pitchFamily="34" charset="0"/>
                <a:cs typeface="Arial" pitchFamily="34" charset="0"/>
              </a:rPr>
              <a:t>Comprehension</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45942555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00"/>
            <a:ext cx="6689666" cy="5791200"/>
          </a:xfrm>
          <a:prstGeom prst="rect">
            <a:avLst/>
          </a:prstGeom>
        </p:spPr>
      </p:pic>
      <p:sp>
        <p:nvSpPr>
          <p:cNvPr id="3" name="TextBox 2"/>
          <p:cNvSpPr txBox="1"/>
          <p:nvPr/>
        </p:nvSpPr>
        <p:spPr>
          <a:xfrm>
            <a:off x="6933631" y="4267200"/>
            <a:ext cx="1447800" cy="553998"/>
          </a:xfrm>
          <a:prstGeom prst="rect">
            <a:avLst/>
          </a:prstGeom>
          <a:noFill/>
          <a:ln w="15875">
            <a:solidFill>
              <a:schemeClr val="tx1">
                <a:lumMod val="75000"/>
                <a:lumOff val="25000"/>
              </a:schemeClr>
            </a:solidFill>
          </a:ln>
        </p:spPr>
        <p:txBody>
          <a:bodyPr wrap="square" rtlCol="0">
            <a:spAutoFit/>
          </a:bodyPr>
          <a:lstStyle/>
          <a:p>
            <a:r>
              <a:rPr lang="en-US" sz="1500" b="1" i="1" dirty="0" smtClean="0">
                <a:solidFill>
                  <a:srgbClr val="1E6A7C"/>
                </a:solidFill>
                <a:latin typeface="Comic Sans MS" pitchFamily="66" charset="0"/>
                <a:cs typeface="Arial" pitchFamily="34" charset="0"/>
              </a:rPr>
              <a:t>Orthographic</a:t>
            </a:r>
          </a:p>
          <a:p>
            <a:r>
              <a:rPr lang="en-US" sz="1500" b="1" i="1" dirty="0" smtClean="0">
                <a:solidFill>
                  <a:srgbClr val="1E6A7C"/>
                </a:solidFill>
                <a:latin typeface="Comic Sans MS" pitchFamily="66" charset="0"/>
                <a:cs typeface="Arial" pitchFamily="34" charset="0"/>
              </a:rPr>
              <a:t>Awareness</a:t>
            </a:r>
            <a:endParaRPr lang="en-US" sz="1500" b="1" i="1" dirty="0">
              <a:solidFill>
                <a:srgbClr val="1E6A7C"/>
              </a:solidFill>
              <a:latin typeface="Comic Sans MS" pitchFamily="66" charset="0"/>
              <a:cs typeface="Arial" pitchFamily="34" charset="0"/>
            </a:endParaRPr>
          </a:p>
        </p:txBody>
      </p:sp>
      <p:sp>
        <p:nvSpPr>
          <p:cNvPr id="2" name="TextBox 1"/>
          <p:cNvSpPr txBox="1"/>
          <p:nvPr/>
        </p:nvSpPr>
        <p:spPr>
          <a:xfrm>
            <a:off x="1295400" y="1752599"/>
            <a:ext cx="2638864" cy="461665"/>
          </a:xfrm>
          <a:prstGeom prst="rect">
            <a:avLst/>
          </a:prstGeom>
          <a:noFill/>
        </p:spPr>
        <p:txBody>
          <a:bodyPr wrap="none" rtlCol="0">
            <a:spAutoFit/>
          </a:bodyPr>
          <a:lstStyle/>
          <a:p>
            <a:r>
              <a:rPr lang="en-US" sz="2400" b="1" dirty="0" smtClean="0"/>
              <a:t>Brain Processors</a:t>
            </a:r>
            <a:endParaRPr lang="en-US" sz="2400" b="1" dirty="0"/>
          </a:p>
        </p:txBody>
      </p:sp>
      <p:sp>
        <p:nvSpPr>
          <p:cNvPr id="5" name="TextBox 4"/>
          <p:cNvSpPr txBox="1"/>
          <p:nvPr/>
        </p:nvSpPr>
        <p:spPr>
          <a:xfrm>
            <a:off x="6394990" y="6202908"/>
            <a:ext cx="1986441" cy="261610"/>
          </a:xfrm>
          <a:prstGeom prst="rect">
            <a:avLst/>
          </a:prstGeom>
          <a:noFill/>
        </p:spPr>
        <p:txBody>
          <a:bodyPr wrap="none" rtlCol="0">
            <a:spAutoFit/>
          </a:bodyPr>
          <a:lstStyle/>
          <a:p>
            <a:r>
              <a:rPr lang="en-US" sz="1100" dirty="0" smtClean="0"/>
              <a:t>Adapted from M. J. Adams</a:t>
            </a:r>
            <a:endParaRPr lang="en-US" sz="1100" dirty="0"/>
          </a:p>
        </p:txBody>
      </p:sp>
    </p:spTree>
    <p:extLst>
      <p:ext uri="{BB962C8B-B14F-4D97-AF65-F5344CB8AC3E}">
        <p14:creationId xmlns:p14="http://schemas.microsoft.com/office/powerpoint/2010/main" val="171270367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2">
                    <a:lumMod val="25000"/>
                  </a:schemeClr>
                </a:solidFill>
              </a:rPr>
              <a:t>Visual Word Form Area</a:t>
            </a:r>
            <a:endParaRPr lang="en-US" dirty="0">
              <a:solidFill>
                <a:schemeClr val="bg2">
                  <a:lumMod val="25000"/>
                </a:scheme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363322"/>
            <a:ext cx="6717322" cy="4851399"/>
          </a:xfrm>
        </p:spPr>
      </p:pic>
      <p:sp>
        <p:nvSpPr>
          <p:cNvPr id="5" name="TextBox 4"/>
          <p:cNvSpPr txBox="1"/>
          <p:nvPr/>
        </p:nvSpPr>
        <p:spPr>
          <a:xfrm>
            <a:off x="6172200" y="4114800"/>
            <a:ext cx="2514600" cy="1938992"/>
          </a:xfrm>
          <a:prstGeom prst="rect">
            <a:avLst/>
          </a:prstGeom>
          <a:solidFill>
            <a:schemeClr val="bg1"/>
          </a:solidFill>
        </p:spPr>
        <p:txBody>
          <a:bodyPr wrap="square" rtlCol="0">
            <a:spAutoFit/>
          </a:bodyPr>
          <a:lstStyle/>
          <a:p>
            <a:r>
              <a:rPr lang="en-US" sz="2000" dirty="0" smtClean="0"/>
              <a:t>located deep in the </a:t>
            </a:r>
            <a:r>
              <a:rPr lang="en-US" sz="2000" u="sng" dirty="0" smtClean="0"/>
              <a:t>left lateral</a:t>
            </a:r>
          </a:p>
          <a:p>
            <a:r>
              <a:rPr lang="en-US" sz="2000" u="sng" dirty="0"/>
              <a:t>o</a:t>
            </a:r>
            <a:r>
              <a:rPr lang="en-US" sz="2000" u="sng" dirty="0" smtClean="0"/>
              <a:t>ccipital-temporal sulcus</a:t>
            </a:r>
            <a:r>
              <a:rPr lang="en-US" sz="2000" dirty="0" smtClean="0"/>
              <a:t>, part of the  fusiform gyrus network.</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2096899"/>
            <a:ext cx="1371600" cy="1776223"/>
          </a:xfrm>
          <a:prstGeom prst="rect">
            <a:avLst/>
          </a:prstGeom>
        </p:spPr>
      </p:pic>
      <p:sp>
        <p:nvSpPr>
          <p:cNvPr id="10" name="Rectangle 9"/>
          <p:cNvSpPr/>
          <p:nvPr/>
        </p:nvSpPr>
        <p:spPr>
          <a:xfrm>
            <a:off x="114983" y="3930134"/>
            <a:ext cx="2121093" cy="369332"/>
          </a:xfrm>
          <a:prstGeom prst="rect">
            <a:avLst/>
          </a:prstGeom>
        </p:spPr>
        <p:txBody>
          <a:bodyPr wrap="none">
            <a:spAutoFit/>
          </a:bodyPr>
          <a:lstStyle/>
          <a:p>
            <a:r>
              <a:rPr lang="en-US" kern="0" dirty="0">
                <a:solidFill>
                  <a:sysClr val="windowText" lastClr="000000"/>
                </a:solidFill>
                <a:latin typeface="Arial" pitchFamily="34" charset="0"/>
                <a:cs typeface="Arial" pitchFamily="34" charset="0"/>
              </a:rPr>
              <a:t>Stanislas </a:t>
            </a:r>
            <a:r>
              <a:rPr lang="en-US" kern="0" dirty="0" smtClean="0">
                <a:solidFill>
                  <a:sysClr val="windowText" lastClr="000000"/>
                </a:solidFill>
                <a:latin typeface="Arial" pitchFamily="34" charset="0"/>
                <a:cs typeface="Arial" pitchFamily="34" charset="0"/>
              </a:rPr>
              <a:t>Dehaene</a:t>
            </a:r>
            <a:endParaRPr lang="en-US" dirty="0"/>
          </a:p>
        </p:txBody>
      </p:sp>
      <p:sp>
        <p:nvSpPr>
          <p:cNvPr id="8" name="TextBox 7"/>
          <p:cNvSpPr txBox="1"/>
          <p:nvPr/>
        </p:nvSpPr>
        <p:spPr>
          <a:xfrm>
            <a:off x="2270235" y="1155348"/>
            <a:ext cx="4122683" cy="492443"/>
          </a:xfrm>
          <a:prstGeom prst="rect">
            <a:avLst/>
          </a:prstGeom>
          <a:noFill/>
        </p:spPr>
        <p:txBody>
          <a:bodyPr wrap="square" rtlCol="0">
            <a:spAutoFit/>
          </a:bodyPr>
          <a:lstStyle/>
          <a:p>
            <a:r>
              <a:rPr lang="en-US" sz="2600" b="1" dirty="0" smtClean="0"/>
              <a:t>The brain’s </a:t>
            </a:r>
            <a:r>
              <a:rPr lang="en-US" sz="2600" b="1" dirty="0" smtClean="0">
                <a:solidFill>
                  <a:srgbClr val="FF0000"/>
                </a:solidFill>
                <a:effectLst>
                  <a:outerShdw blurRad="50800" dist="38100" dir="8100000" algn="tr" rotWithShape="0">
                    <a:prstClr val="black">
                      <a:alpha val="40000"/>
                    </a:prstClr>
                  </a:outerShdw>
                </a:effectLst>
              </a:rPr>
              <a:t>“Letter Box”</a:t>
            </a:r>
            <a:endParaRPr lang="en-US" sz="2600" b="1" dirty="0">
              <a:solidFill>
                <a:srgbClr val="FF0000"/>
              </a:solidFill>
              <a:effectLst>
                <a:outerShdw blurRad="50800" dist="38100" dir="8100000" algn="tr" rotWithShape="0">
                  <a:prstClr val="black">
                    <a:alpha val="40000"/>
                  </a:prstClr>
                </a:outerShdw>
              </a:effectLst>
            </a:endParaRPr>
          </a:p>
        </p:txBody>
      </p:sp>
      <p:sp>
        <p:nvSpPr>
          <p:cNvPr id="2" name="TextBox 1"/>
          <p:cNvSpPr txBox="1"/>
          <p:nvPr/>
        </p:nvSpPr>
        <p:spPr>
          <a:xfrm>
            <a:off x="3200400" y="4959311"/>
            <a:ext cx="2819400" cy="954107"/>
          </a:xfrm>
          <a:prstGeom prst="rect">
            <a:avLst/>
          </a:prstGeom>
          <a:noFill/>
        </p:spPr>
        <p:txBody>
          <a:bodyPr wrap="square" rtlCol="0">
            <a:spAutoFit/>
          </a:bodyPr>
          <a:lstStyle/>
          <a:p>
            <a:pPr algn="ctr"/>
            <a:r>
              <a:rPr lang="en-US" sz="2800" b="1" dirty="0" smtClean="0"/>
              <a:t>Orthographic Processor</a:t>
            </a:r>
            <a:endParaRPr lang="en-US" sz="2800" b="1" dirty="0"/>
          </a:p>
        </p:txBody>
      </p:sp>
    </p:spTree>
    <p:extLst>
      <p:ext uri="{BB962C8B-B14F-4D97-AF65-F5344CB8AC3E}">
        <p14:creationId xmlns:p14="http://schemas.microsoft.com/office/powerpoint/2010/main" val="409605098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9040" y="358502"/>
            <a:ext cx="6965245" cy="11654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b="1" dirty="0" smtClean="0">
              <a:latin typeface="Arial" pitchFamily="34" charset="0"/>
              <a:cs typeface="Arial" pitchFamily="34" charset="0"/>
            </a:endParaRPr>
          </a:p>
          <a:p>
            <a:r>
              <a:rPr lang="en-US" sz="3200" b="1" dirty="0" smtClean="0">
                <a:latin typeface="Arial" pitchFamily="34" charset="0"/>
                <a:cs typeface="Arial" pitchFamily="34" charset="0"/>
              </a:rPr>
              <a:t>Development of </a:t>
            </a:r>
          </a:p>
          <a:p>
            <a:r>
              <a:rPr lang="en-US" sz="3200" b="1" dirty="0" smtClean="0">
                <a:latin typeface="Arial" pitchFamily="34" charset="0"/>
                <a:cs typeface="Arial" pitchFamily="34" charset="0"/>
              </a:rPr>
              <a:t>Orthographic Processing</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615" y="1687670"/>
            <a:ext cx="5050186" cy="3753517"/>
          </a:xfrm>
          <a:prstGeom prst="rect">
            <a:avLst/>
          </a:prstGeom>
        </p:spPr>
      </p:pic>
      <p:sp>
        <p:nvSpPr>
          <p:cNvPr id="6" name="TextBox 5"/>
          <p:cNvSpPr txBox="1"/>
          <p:nvPr/>
        </p:nvSpPr>
        <p:spPr>
          <a:xfrm>
            <a:off x="438909" y="2209800"/>
            <a:ext cx="1701868"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 normal readers,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face recognition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ecreases as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word recognition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ncreases in the visual word-form area</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TextBox 6"/>
          <p:cNvSpPr txBox="1"/>
          <p:nvPr/>
        </p:nvSpPr>
        <p:spPr>
          <a:xfrm>
            <a:off x="7162800" y="2209800"/>
            <a:ext cx="1489971" cy="258532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 normal readers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ace recognition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i</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ncreases in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r</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ight fusiform</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Arial" pitchFamily="34" charset="0"/>
                <a:cs typeface="Arial" pitchFamily="34" charset="0"/>
              </a:rPr>
              <a:t>gyrus</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TextBox 7"/>
          <p:cNvSpPr txBox="1"/>
          <p:nvPr/>
        </p:nvSpPr>
        <p:spPr>
          <a:xfrm>
            <a:off x="2586177" y="5498068"/>
            <a:ext cx="41685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The DANA Foundation June 3, 2013</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TextBox 8"/>
          <p:cNvSpPr txBox="1"/>
          <p:nvPr/>
        </p:nvSpPr>
        <p:spPr>
          <a:xfrm>
            <a:off x="3178911" y="5677215"/>
            <a:ext cx="296427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Stanislas Dehaene, Ph.D. </a:t>
            </a:r>
          </a:p>
        </p:txBody>
      </p:sp>
      <p:sp>
        <p:nvSpPr>
          <p:cNvPr id="2" name="TextBox 1"/>
          <p:cNvSpPr txBox="1"/>
          <p:nvPr/>
        </p:nvSpPr>
        <p:spPr>
          <a:xfrm>
            <a:off x="402412" y="1524000"/>
            <a:ext cx="1353256" cy="707886"/>
          </a:xfrm>
          <a:prstGeom prst="rect">
            <a:avLst/>
          </a:prstGeom>
          <a:noFill/>
        </p:spPr>
        <p:txBody>
          <a:bodyPr wrap="none" rtlCol="0">
            <a:spAutoFit/>
          </a:bodyPr>
          <a:lstStyle/>
          <a:p>
            <a:r>
              <a:rPr lang="en-US" sz="2000" b="1" dirty="0" smtClean="0">
                <a:solidFill>
                  <a:schemeClr val="bg2">
                    <a:lumMod val="25000"/>
                  </a:schemeClr>
                </a:solidFill>
              </a:rPr>
              <a:t>Neuronal</a:t>
            </a:r>
          </a:p>
          <a:p>
            <a:r>
              <a:rPr lang="en-US" sz="2000" b="1" dirty="0" smtClean="0">
                <a:solidFill>
                  <a:schemeClr val="bg2">
                    <a:lumMod val="25000"/>
                  </a:schemeClr>
                </a:solidFill>
              </a:rPr>
              <a:t>Recycling</a:t>
            </a:r>
            <a:endParaRPr lang="en-US" sz="2000" b="1" dirty="0">
              <a:solidFill>
                <a:schemeClr val="bg2">
                  <a:lumMod val="25000"/>
                </a:schemeClr>
              </a:solidFill>
            </a:endParaRPr>
          </a:p>
        </p:txBody>
      </p:sp>
    </p:spTree>
    <p:extLst>
      <p:ext uri="{BB962C8B-B14F-4D97-AF65-F5344CB8AC3E}">
        <p14:creationId xmlns:p14="http://schemas.microsoft.com/office/powerpoint/2010/main" val="365629919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3788" y="685800"/>
            <a:ext cx="6965245" cy="1202485"/>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dirty="0" smtClean="0">
                <a:latin typeface="Arial" panose="020B0604020202020204" pitchFamily="34" charset="0"/>
                <a:cs typeface="Arial" panose="020B0604020202020204" pitchFamily="34" charset="0"/>
              </a:rPr>
              <a:t>fMRI of the Brain Processing an Orthographic Letter Strings Task</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512" t="20597" r="6495" b="4179"/>
          <a:stretch/>
        </p:blipFill>
        <p:spPr>
          <a:xfrm>
            <a:off x="2362200" y="1991710"/>
            <a:ext cx="2692022" cy="3548062"/>
          </a:xfrm>
          <a:prstGeom prst="rect">
            <a:avLst/>
          </a:prstGeom>
        </p:spPr>
      </p:pic>
      <p:sp>
        <p:nvSpPr>
          <p:cNvPr id="4" name="TextBox 3"/>
          <p:cNvSpPr txBox="1"/>
          <p:nvPr/>
        </p:nvSpPr>
        <p:spPr>
          <a:xfrm>
            <a:off x="5250953" y="2796245"/>
            <a:ext cx="2292615" cy="1938992"/>
          </a:xfrm>
          <a:prstGeom prst="rect">
            <a:avLst/>
          </a:prstGeom>
          <a:noFill/>
        </p:spPr>
        <p:txBody>
          <a:bodyPr wrap="none" rtlCol="0">
            <a:spAutoFit/>
          </a:bodyPr>
          <a:lstStyle/>
          <a:p>
            <a:pPr algn="ctr"/>
            <a:r>
              <a:rPr lang="en-US" sz="2000" b="1" dirty="0" smtClean="0"/>
              <a:t>Orthographic</a:t>
            </a:r>
          </a:p>
          <a:p>
            <a:pPr algn="ctr"/>
            <a:r>
              <a:rPr lang="en-US" sz="2000" b="1" dirty="0" smtClean="0"/>
              <a:t>Working Memory</a:t>
            </a:r>
          </a:p>
          <a:p>
            <a:pPr algn="ctr"/>
            <a:endParaRPr lang="en-US" sz="2000" dirty="0" smtClean="0"/>
          </a:p>
          <a:p>
            <a:pPr algn="ctr"/>
            <a:r>
              <a:rPr lang="en-US" sz="2000" dirty="0" smtClean="0"/>
              <a:t>frontal areas</a:t>
            </a:r>
          </a:p>
          <a:p>
            <a:pPr algn="ctr"/>
            <a:r>
              <a:rPr lang="en-US" sz="2000" dirty="0" smtClean="0"/>
              <a:t> activate</a:t>
            </a:r>
          </a:p>
          <a:p>
            <a:pPr algn="ctr"/>
            <a:r>
              <a:rPr lang="en-US" sz="2000" dirty="0" smtClean="0"/>
              <a:t>posterior areas.</a:t>
            </a:r>
            <a:endParaRPr lang="en-US" sz="2000" dirty="0"/>
          </a:p>
        </p:txBody>
      </p:sp>
      <p:sp>
        <p:nvSpPr>
          <p:cNvPr id="6" name="TextBox 5"/>
          <p:cNvSpPr txBox="1"/>
          <p:nvPr/>
        </p:nvSpPr>
        <p:spPr>
          <a:xfrm>
            <a:off x="2057400" y="5742169"/>
            <a:ext cx="5710218" cy="369332"/>
          </a:xfrm>
          <a:prstGeom prst="rect">
            <a:avLst/>
          </a:prstGeom>
          <a:noFill/>
        </p:spPr>
        <p:txBody>
          <a:bodyPr wrap="none" rtlCol="0">
            <a:spAutoFit/>
          </a:bodyPr>
          <a:lstStyle/>
          <a:p>
            <a:r>
              <a:rPr lang="en-US" dirty="0" smtClean="0"/>
              <a:t>Adapted from Virginia W. Berninger, Ph.D. (2009)</a:t>
            </a:r>
            <a:endParaRPr lang="en-US" dirty="0"/>
          </a:p>
        </p:txBody>
      </p:sp>
    </p:spTree>
    <p:extLst>
      <p:ext uri="{BB962C8B-B14F-4D97-AF65-F5344CB8AC3E}">
        <p14:creationId xmlns:p14="http://schemas.microsoft.com/office/powerpoint/2010/main" val="18635183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
            <a:ext cx="94488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1419367"/>
            <a:ext cx="2895600" cy="707886"/>
          </a:xfrm>
          <a:prstGeom prst="rect">
            <a:avLst/>
          </a:prstGeom>
          <a:noFill/>
        </p:spPr>
        <p:txBody>
          <a:bodyPr wrap="square" rtlCol="0">
            <a:spAutoFit/>
          </a:bodyPr>
          <a:lstStyle/>
          <a:p>
            <a:r>
              <a:rPr lang="en-CA" sz="2000" dirty="0" smtClean="0">
                <a:solidFill>
                  <a:schemeClr val="bg1"/>
                </a:solidFill>
              </a:rPr>
              <a:t>The evolution of reading instruction… </a:t>
            </a:r>
          </a:p>
        </p:txBody>
      </p:sp>
    </p:spTree>
    <p:extLst>
      <p:ext uri="{BB962C8B-B14F-4D97-AF65-F5344CB8AC3E}">
        <p14:creationId xmlns:p14="http://schemas.microsoft.com/office/powerpoint/2010/main" val="15946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987"/>
          <a:stretch/>
        </p:blipFill>
        <p:spPr>
          <a:xfrm>
            <a:off x="152400" y="990600"/>
            <a:ext cx="8839199" cy="5943599"/>
          </a:xfrm>
        </p:spPr>
      </p:pic>
      <p:sp>
        <p:nvSpPr>
          <p:cNvPr id="3" name="Title 2"/>
          <p:cNvSpPr>
            <a:spLocks noGrp="1"/>
          </p:cNvSpPr>
          <p:nvPr>
            <p:ph type="title"/>
          </p:nvPr>
        </p:nvSpPr>
        <p:spPr>
          <a:xfrm>
            <a:off x="457200" y="274638"/>
            <a:ext cx="8229600" cy="715962"/>
          </a:xfrm>
        </p:spPr>
        <p:txBody>
          <a:bodyPr>
            <a:normAutofit fontScale="90000"/>
          </a:bodyPr>
          <a:lstStyle/>
          <a:p>
            <a:pPr algn="ctr"/>
            <a:r>
              <a:rPr lang="en-US" dirty="0" smtClean="0">
                <a:solidFill>
                  <a:schemeClr val="bg2">
                    <a:lumMod val="25000"/>
                  </a:schemeClr>
                </a:solidFill>
              </a:rPr>
              <a:t>Whole Word or Phonics?</a:t>
            </a:r>
            <a:endParaRPr lang="en-US" dirty="0">
              <a:solidFill>
                <a:schemeClr val="bg2">
                  <a:lumMod val="25000"/>
                </a:schemeClr>
              </a:solidFill>
            </a:endParaRPr>
          </a:p>
        </p:txBody>
      </p:sp>
    </p:spTree>
    <p:extLst>
      <p:ext uri="{BB962C8B-B14F-4D97-AF65-F5344CB8AC3E}">
        <p14:creationId xmlns:p14="http://schemas.microsoft.com/office/powerpoint/2010/main" val="128531693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80865" y="1635915"/>
            <a:ext cx="3147848" cy="4093428"/>
          </a:xfrm>
          <a:prstGeom prst="rect">
            <a:avLst/>
          </a:prstGeom>
          <a:noFill/>
        </p:spPr>
        <p:txBody>
          <a:bodyPr wrap="square" rtlCol="0">
            <a:spAutoFit/>
          </a:bodyPr>
          <a:lstStyle/>
          <a:p>
            <a:r>
              <a:rPr lang="en-US" sz="2000" dirty="0" smtClean="0"/>
              <a:t>Reading is a bit slower </a:t>
            </a:r>
          </a:p>
          <a:p>
            <a:r>
              <a:rPr lang="en-US" sz="2000" dirty="0" smtClean="0"/>
              <a:t>(16 ms longer) and more error-prone when words are presented on the left side.  </a:t>
            </a:r>
          </a:p>
          <a:p>
            <a:endParaRPr lang="en-US" sz="2000" dirty="0"/>
          </a:p>
          <a:p>
            <a:r>
              <a:rPr lang="en-US" sz="2000" dirty="0" smtClean="0"/>
              <a:t>We all see words somewhat better on our right.  Presenting letters and words on the right side may facilitate orthographic processing.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107221"/>
            <a:ext cx="3352800" cy="4994030"/>
          </a:xfrm>
          <a:ln w="25400">
            <a:noFill/>
          </a:ln>
        </p:spPr>
      </p:pic>
      <p:sp>
        <p:nvSpPr>
          <p:cNvPr id="3" name="Title 2"/>
          <p:cNvSpPr>
            <a:spLocks noGrp="1"/>
          </p:cNvSpPr>
          <p:nvPr>
            <p:ph type="title"/>
          </p:nvPr>
        </p:nvSpPr>
        <p:spPr/>
        <p:txBody>
          <a:bodyPr/>
          <a:lstStyle/>
          <a:p>
            <a:pPr algn="ctr"/>
            <a:r>
              <a:rPr lang="en-US" dirty="0" smtClean="0">
                <a:solidFill>
                  <a:schemeClr val="bg2">
                    <a:lumMod val="25000"/>
                  </a:schemeClr>
                </a:solidFill>
              </a:rPr>
              <a:t>Right Visual Field Better</a:t>
            </a:r>
            <a:endParaRPr lang="en-US" dirty="0">
              <a:solidFill>
                <a:schemeClr val="bg2">
                  <a:lumMod val="25000"/>
                </a:schemeClr>
              </a:solidFill>
            </a:endParaRPr>
          </a:p>
        </p:txBody>
      </p:sp>
      <p:sp>
        <p:nvSpPr>
          <p:cNvPr id="12" name="TextBox 11"/>
          <p:cNvSpPr txBox="1"/>
          <p:nvPr/>
        </p:nvSpPr>
        <p:spPr>
          <a:xfrm>
            <a:off x="1600200" y="5892939"/>
            <a:ext cx="1027845" cy="369332"/>
          </a:xfrm>
          <a:prstGeom prst="rect">
            <a:avLst/>
          </a:prstGeom>
          <a:noFill/>
        </p:spPr>
        <p:txBody>
          <a:bodyPr wrap="none" rtlCol="0">
            <a:spAutoFit/>
          </a:bodyPr>
          <a:lstStyle/>
          <a:p>
            <a:r>
              <a:rPr lang="en-US" dirty="0" smtClean="0"/>
              <a:t>200 ms</a:t>
            </a:r>
            <a:endParaRPr lang="en-US" dirty="0"/>
          </a:p>
        </p:txBody>
      </p:sp>
      <p:sp>
        <p:nvSpPr>
          <p:cNvPr id="13" name="TextBox 12"/>
          <p:cNvSpPr txBox="1"/>
          <p:nvPr/>
        </p:nvSpPr>
        <p:spPr>
          <a:xfrm>
            <a:off x="3339662" y="5916585"/>
            <a:ext cx="1027845" cy="369332"/>
          </a:xfrm>
          <a:prstGeom prst="rect">
            <a:avLst/>
          </a:prstGeom>
          <a:noFill/>
        </p:spPr>
        <p:txBody>
          <a:bodyPr wrap="none" rtlCol="0">
            <a:spAutoFit/>
          </a:bodyPr>
          <a:lstStyle/>
          <a:p>
            <a:r>
              <a:rPr lang="en-US" dirty="0" smtClean="0"/>
              <a:t>184 ms</a:t>
            </a:r>
            <a:endParaRPr lang="en-US" dirty="0"/>
          </a:p>
        </p:txBody>
      </p:sp>
      <p:cxnSp>
        <p:nvCxnSpPr>
          <p:cNvPr id="4" name="Curved Connector 3"/>
          <p:cNvCxnSpPr/>
          <p:nvPr/>
        </p:nvCxnSpPr>
        <p:spPr>
          <a:xfrm rot="5400000">
            <a:off x="1981197" y="2438401"/>
            <a:ext cx="2514606" cy="990600"/>
          </a:xfrm>
          <a:prstGeom prst="curvedConnector3">
            <a:avLst>
              <a:gd name="adj1" fmla="val 50000"/>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H="1">
            <a:off x="1790698" y="2400301"/>
            <a:ext cx="2514603" cy="1066799"/>
          </a:xfrm>
          <a:prstGeom prst="curvedConnector3">
            <a:avLst>
              <a:gd name="adj1" fmla="val 50000"/>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flipH="1">
            <a:off x="2435224" y="1671802"/>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0174"/>
          <a:stretch/>
        </p:blipFill>
        <p:spPr bwMode="auto">
          <a:xfrm flipH="1">
            <a:off x="2743198" y="1676398"/>
            <a:ext cx="1066801" cy="132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72679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428" r="2531"/>
          <a:stretch/>
        </p:blipFill>
        <p:spPr>
          <a:xfrm>
            <a:off x="835573" y="1523999"/>
            <a:ext cx="1902674" cy="2514601"/>
          </a:xfrm>
        </p:spPr>
      </p:pic>
      <p:sp>
        <p:nvSpPr>
          <p:cNvPr id="3" name="Title 2"/>
          <p:cNvSpPr>
            <a:spLocks noGrp="1"/>
          </p:cNvSpPr>
          <p:nvPr>
            <p:ph type="title"/>
          </p:nvPr>
        </p:nvSpPr>
        <p:spPr/>
        <p:txBody>
          <a:bodyPr/>
          <a:lstStyle/>
          <a:p>
            <a:pPr algn="ctr"/>
            <a:r>
              <a:rPr lang="en-US" dirty="0" smtClean="0">
                <a:solidFill>
                  <a:schemeClr val="bg2">
                    <a:lumMod val="25000"/>
                  </a:schemeClr>
                </a:solidFill>
              </a:rPr>
              <a:t>Dyslexic Brain Signature</a:t>
            </a:r>
            <a:endParaRPr lang="en-US" dirty="0">
              <a:solidFill>
                <a:schemeClr val="bg2">
                  <a:lumMod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219200"/>
            <a:ext cx="4720070" cy="5257800"/>
          </a:xfrm>
          <a:prstGeom prst="rect">
            <a:avLst/>
          </a:prstGeom>
        </p:spPr>
      </p:pic>
      <p:sp>
        <p:nvSpPr>
          <p:cNvPr id="6" name="TextBox 5"/>
          <p:cNvSpPr txBox="1"/>
          <p:nvPr/>
        </p:nvSpPr>
        <p:spPr>
          <a:xfrm>
            <a:off x="443801" y="4070949"/>
            <a:ext cx="2762295" cy="769441"/>
          </a:xfrm>
          <a:prstGeom prst="rect">
            <a:avLst/>
          </a:prstGeom>
          <a:noFill/>
        </p:spPr>
        <p:txBody>
          <a:bodyPr wrap="none" rtlCol="0">
            <a:spAutoFit/>
          </a:bodyPr>
          <a:lstStyle/>
          <a:p>
            <a:pPr algn="ctr"/>
            <a:r>
              <a:rPr lang="en-US" sz="1600" b="1" dirty="0" smtClean="0"/>
              <a:t>Dr. Sally Shaywitz</a:t>
            </a:r>
          </a:p>
          <a:p>
            <a:pPr algn="ctr"/>
            <a:r>
              <a:rPr lang="en-US" sz="1400" dirty="0" smtClean="0"/>
              <a:t>Yale Center for the </a:t>
            </a:r>
          </a:p>
          <a:p>
            <a:pPr algn="ctr"/>
            <a:r>
              <a:rPr lang="en-US" sz="1400" dirty="0" smtClean="0"/>
              <a:t>Study of Learning &amp; Attention</a:t>
            </a:r>
            <a:endParaRPr lang="en-US" sz="1400" dirty="0"/>
          </a:p>
        </p:txBody>
      </p:sp>
      <p:sp>
        <p:nvSpPr>
          <p:cNvPr id="7" name="TextBox 6"/>
          <p:cNvSpPr txBox="1"/>
          <p:nvPr/>
        </p:nvSpPr>
        <p:spPr>
          <a:xfrm>
            <a:off x="299936" y="5022455"/>
            <a:ext cx="3866764" cy="646331"/>
          </a:xfrm>
          <a:prstGeom prst="rect">
            <a:avLst/>
          </a:prstGeom>
          <a:noFill/>
        </p:spPr>
        <p:txBody>
          <a:bodyPr wrap="none" rtlCol="0">
            <a:spAutoFit/>
          </a:bodyPr>
          <a:lstStyle/>
          <a:p>
            <a:pPr algn="ctr"/>
            <a:r>
              <a:rPr lang="en-US" b="1" dirty="0" smtClean="0"/>
              <a:t>Overcoming Dyslexia (2003)</a:t>
            </a:r>
          </a:p>
          <a:p>
            <a:pPr algn="ctr"/>
            <a:r>
              <a:rPr lang="en-US" dirty="0" smtClean="0"/>
              <a:t>88% have a phonological deficit</a:t>
            </a:r>
            <a:endParaRPr lang="en-US" dirty="0"/>
          </a:p>
        </p:txBody>
      </p:sp>
    </p:spTree>
    <p:extLst>
      <p:ext uri="{BB962C8B-B14F-4D97-AF65-F5344CB8AC3E}">
        <p14:creationId xmlns:p14="http://schemas.microsoft.com/office/powerpoint/2010/main" val="222425293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47800"/>
            <a:ext cx="7162800" cy="4592320"/>
          </a:xfrm>
        </p:spPr>
      </p:pic>
      <p:sp>
        <p:nvSpPr>
          <p:cNvPr id="3" name="Title 2"/>
          <p:cNvSpPr>
            <a:spLocks noGrp="1"/>
          </p:cNvSpPr>
          <p:nvPr>
            <p:ph type="title"/>
          </p:nvPr>
        </p:nvSpPr>
        <p:spPr>
          <a:xfrm>
            <a:off x="457200" y="228600"/>
            <a:ext cx="8229600" cy="1143000"/>
          </a:xfrm>
        </p:spPr>
        <p:txBody>
          <a:bodyPr>
            <a:normAutofit/>
          </a:bodyPr>
          <a:lstStyle/>
          <a:p>
            <a:pPr algn="ctr"/>
            <a:r>
              <a:rPr lang="en-US" sz="3200" dirty="0" smtClean="0">
                <a:solidFill>
                  <a:schemeClr val="bg2">
                    <a:lumMod val="25000"/>
                  </a:schemeClr>
                </a:solidFill>
              </a:rPr>
              <a:t>Differences in Orthographic Processing Between Normal &amp; Dyslexic Readers</a:t>
            </a:r>
            <a:endParaRPr lang="en-US" sz="3200" dirty="0">
              <a:solidFill>
                <a:schemeClr val="bg2">
                  <a:lumMod val="25000"/>
                </a:schemeClr>
              </a:solidFill>
            </a:endParaRPr>
          </a:p>
        </p:txBody>
      </p:sp>
      <p:sp>
        <p:nvSpPr>
          <p:cNvPr id="2" name="TextBox 1"/>
          <p:cNvSpPr txBox="1"/>
          <p:nvPr/>
        </p:nvSpPr>
        <p:spPr>
          <a:xfrm>
            <a:off x="6705600" y="2161499"/>
            <a:ext cx="457200" cy="246221"/>
          </a:xfrm>
          <a:prstGeom prst="rect">
            <a:avLst/>
          </a:prstGeom>
          <a:noFill/>
        </p:spPr>
        <p:txBody>
          <a:bodyPr wrap="square" rtlCol="0">
            <a:spAutoFit/>
          </a:bodyPr>
          <a:lstStyle/>
          <a:p>
            <a:r>
              <a:rPr lang="en-US" sz="1000" dirty="0" smtClean="0"/>
              <a:t>and</a:t>
            </a:r>
            <a:endParaRPr lang="en-US" sz="1000" dirty="0"/>
          </a:p>
        </p:txBody>
      </p:sp>
    </p:spTree>
    <p:extLst>
      <p:ext uri="{BB962C8B-B14F-4D97-AF65-F5344CB8AC3E}">
        <p14:creationId xmlns:p14="http://schemas.microsoft.com/office/powerpoint/2010/main" val="32333593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4744"/>
            <a:ext cx="5257800" cy="4372548"/>
          </a:xfrm>
        </p:spPr>
        <p:txBody>
          <a:bodyPr>
            <a:normAutofit/>
          </a:bodyPr>
          <a:lstStyle/>
          <a:p>
            <a:r>
              <a:rPr lang="en-US" sz="2400" b="1" dirty="0">
                <a:latin typeface="Arial" pitchFamily="34" charset="0"/>
                <a:cs typeface="Arial" pitchFamily="34" charset="0"/>
              </a:rPr>
              <a:t>Dr. Andrew C. Papanicolaou</a:t>
            </a:r>
            <a:r>
              <a:rPr lang="en-US" sz="1800" dirty="0">
                <a:latin typeface="Arial" pitchFamily="34" charset="0"/>
                <a:cs typeface="Arial" pitchFamily="34" charset="0"/>
              </a:rPr>
              <a:t>, </a:t>
            </a:r>
            <a:r>
              <a:rPr lang="en-US" sz="1800" i="1" dirty="0">
                <a:latin typeface="Arial" pitchFamily="34" charset="0"/>
                <a:cs typeface="Arial" pitchFamily="34" charset="0"/>
              </a:rPr>
              <a:t>Director of the Center for Clinical Neurosciences, </a:t>
            </a:r>
            <a:r>
              <a:rPr lang="en-US" sz="1800" i="1" dirty="0" smtClean="0">
                <a:latin typeface="Arial" pitchFamily="34" charset="0"/>
                <a:cs typeface="Arial" pitchFamily="34" charset="0"/>
              </a:rPr>
              <a:t>at the University of Texas Health Sciences Center </a:t>
            </a:r>
          </a:p>
          <a:p>
            <a:endParaRPr lang="en-US" sz="1800" dirty="0" smtClean="0">
              <a:latin typeface="Arial" pitchFamily="34" charset="0"/>
              <a:cs typeface="Arial" pitchFamily="34" charset="0"/>
            </a:endParaRPr>
          </a:p>
          <a:p>
            <a:r>
              <a:rPr lang="en-US" sz="2400" dirty="0" smtClean="0">
                <a:latin typeface="Arial" pitchFamily="34" charset="0"/>
                <a:cs typeface="Arial" pitchFamily="34" charset="0"/>
              </a:rPr>
              <a:t>Discovered that the dyslexic brain functions differently from that of the normal brain using Magnetoencephalography (MEG).</a:t>
            </a:r>
          </a:p>
          <a:p>
            <a:r>
              <a:rPr lang="en-US" sz="2400" dirty="0" smtClean="0">
                <a:latin typeface="Arial" pitchFamily="34" charset="0"/>
                <a:cs typeface="Arial" pitchFamily="34" charset="0"/>
              </a:rPr>
              <a:t>Results are similar to those found by Dr. Sally Shaywitz at Yale with fMRI.</a:t>
            </a:r>
          </a:p>
          <a:p>
            <a:endParaRPr lang="en-US" sz="18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algn="ctr"/>
            <a:r>
              <a:rPr lang="en-US" dirty="0" smtClean="0">
                <a:solidFill>
                  <a:schemeClr val="bg2">
                    <a:lumMod val="25000"/>
                  </a:schemeClr>
                </a:solidFill>
              </a:rPr>
              <a:t>Cross-Validation of Brain Differences in Dyslexia</a:t>
            </a:r>
            <a:endParaRPr lang="en-US" dirty="0">
              <a:solidFill>
                <a:schemeClr val="bg2">
                  <a:lumMod val="2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634744"/>
            <a:ext cx="2843002" cy="4283456"/>
          </a:xfrm>
          <a:prstGeom prst="rect">
            <a:avLst/>
          </a:prstGeom>
        </p:spPr>
      </p:pic>
    </p:spTree>
    <p:extLst>
      <p:ext uri="{BB962C8B-B14F-4D97-AF65-F5344CB8AC3E}">
        <p14:creationId xmlns:p14="http://schemas.microsoft.com/office/powerpoint/2010/main" val="53240510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Bridging Science &amp; Teaching</a:t>
            </a:r>
            <a:endParaRPr lang="en-US" dirty="0">
              <a:solidFill>
                <a:schemeClr val="bg2">
                  <a:lumMod val="2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33800"/>
            <a:ext cx="1764530" cy="2092077"/>
          </a:xfrm>
          <a:prstGeom prst="rect">
            <a:avLst/>
          </a:prstGeom>
        </p:spPr>
      </p:pic>
      <p:sp>
        <p:nvSpPr>
          <p:cNvPr id="6" name="TextBox 5"/>
          <p:cNvSpPr txBox="1"/>
          <p:nvPr/>
        </p:nvSpPr>
        <p:spPr>
          <a:xfrm>
            <a:off x="2336265" y="1600199"/>
            <a:ext cx="2880019" cy="1354217"/>
          </a:xfrm>
          <a:prstGeom prst="rect">
            <a:avLst/>
          </a:prstGeom>
          <a:noFill/>
        </p:spPr>
        <p:txBody>
          <a:bodyPr wrap="none" rtlCol="0">
            <a:spAutoFit/>
          </a:bodyPr>
          <a:lstStyle/>
          <a:p>
            <a:r>
              <a:rPr lang="en-US" b="1" dirty="0" smtClean="0">
                <a:latin typeface="Arial" pitchFamily="34" charset="0"/>
                <a:cs typeface="Arial" pitchFamily="34" charset="0"/>
              </a:rPr>
              <a:t>Virginia Berninger, Ph.D</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University of Washington</a:t>
            </a:r>
          </a:p>
          <a:p>
            <a:pPr marL="285750" indent="-285750">
              <a:buFontTx/>
              <a:buChar char="-"/>
            </a:pPr>
            <a:r>
              <a:rPr lang="en-US" sz="1600" dirty="0" smtClean="0">
                <a:latin typeface="Arial" pitchFamily="34" charset="0"/>
                <a:cs typeface="Arial" pitchFamily="34" charset="0"/>
              </a:rPr>
              <a:t>Teacher</a:t>
            </a:r>
          </a:p>
          <a:p>
            <a:pPr marL="285750" indent="-285750">
              <a:buFontTx/>
              <a:buChar char="-"/>
            </a:pPr>
            <a:r>
              <a:rPr lang="en-US" sz="1600" dirty="0" smtClean="0">
                <a:latin typeface="Arial" pitchFamily="34" charset="0"/>
                <a:cs typeface="Arial" pitchFamily="34" charset="0"/>
              </a:rPr>
              <a:t>Psychologist</a:t>
            </a:r>
          </a:p>
          <a:p>
            <a:pPr marL="285750" indent="-285750">
              <a:buFontTx/>
              <a:buChar char="-"/>
            </a:pPr>
            <a:r>
              <a:rPr lang="en-US" sz="1600" dirty="0" smtClean="0">
                <a:latin typeface="Arial" pitchFamily="34" charset="0"/>
                <a:cs typeface="Arial" pitchFamily="34" charset="0"/>
              </a:rPr>
              <a:t>Neuroscientist</a:t>
            </a:r>
            <a:endParaRPr lang="en-US" sz="1600" dirty="0">
              <a:latin typeface="Arial" pitchFamily="34" charset="0"/>
              <a:cs typeface="Arial" pitchFamily="34" charset="0"/>
            </a:endParaRPr>
          </a:p>
        </p:txBody>
      </p:sp>
      <p:sp>
        <p:nvSpPr>
          <p:cNvPr id="7" name="TextBox 6"/>
          <p:cNvSpPr txBox="1"/>
          <p:nvPr/>
        </p:nvSpPr>
        <p:spPr>
          <a:xfrm>
            <a:off x="2344148" y="4114800"/>
            <a:ext cx="3134191" cy="1354217"/>
          </a:xfrm>
          <a:prstGeom prst="rect">
            <a:avLst/>
          </a:prstGeom>
          <a:noFill/>
        </p:spPr>
        <p:txBody>
          <a:bodyPr wrap="none" rtlCol="0">
            <a:spAutoFit/>
          </a:bodyPr>
          <a:lstStyle/>
          <a:p>
            <a:r>
              <a:rPr lang="en-US" b="1" dirty="0" smtClean="0">
                <a:latin typeface="Arial" pitchFamily="34" charset="0"/>
                <a:cs typeface="Arial" pitchFamily="34" charset="0"/>
              </a:rPr>
              <a:t>Nanci Bell, M.A.</a:t>
            </a:r>
          </a:p>
          <a:p>
            <a:r>
              <a:rPr lang="en-US" sz="1600" dirty="0" smtClean="0">
                <a:latin typeface="Arial" pitchFamily="34" charset="0"/>
                <a:cs typeface="Arial" pitchFamily="34" charset="0"/>
              </a:rPr>
              <a:t>Lindamood-Bell Learning Center</a:t>
            </a:r>
          </a:p>
          <a:p>
            <a:r>
              <a:rPr lang="en-US" sz="1600" dirty="0" smtClean="0">
                <a:latin typeface="Arial" pitchFamily="34" charset="0"/>
                <a:cs typeface="Arial" pitchFamily="34" charset="0"/>
              </a:rPr>
              <a:t>San Luis Obispo, California</a:t>
            </a:r>
          </a:p>
          <a:p>
            <a:pPr marL="285750" indent="-285750">
              <a:buFontTx/>
              <a:buChar char="-"/>
            </a:pPr>
            <a:r>
              <a:rPr lang="en-US" sz="1600" dirty="0" smtClean="0">
                <a:latin typeface="Arial" pitchFamily="34" charset="0"/>
                <a:cs typeface="Arial" pitchFamily="34" charset="0"/>
              </a:rPr>
              <a:t>Teacher</a:t>
            </a:r>
          </a:p>
          <a:p>
            <a:pPr marL="285750" indent="-285750">
              <a:buFontTx/>
              <a:buChar char="-"/>
            </a:pPr>
            <a:r>
              <a:rPr lang="en-US" sz="1600" dirty="0" smtClean="0">
                <a:latin typeface="Arial" pitchFamily="34" charset="0"/>
                <a:cs typeface="Arial" pitchFamily="34" charset="0"/>
              </a:rPr>
              <a:t>Reading clinician</a:t>
            </a:r>
            <a:endParaRPr lang="en-US" sz="1600" dirty="0">
              <a:latin typeface="Arial" pitchFamily="34" charset="0"/>
              <a:cs typeface="Arial" pitchFamily="34" charset="0"/>
            </a:endParaRPr>
          </a:p>
        </p:txBody>
      </p:sp>
      <p:sp>
        <p:nvSpPr>
          <p:cNvPr id="8" name="TextBox 7"/>
          <p:cNvSpPr txBox="1"/>
          <p:nvPr/>
        </p:nvSpPr>
        <p:spPr>
          <a:xfrm>
            <a:off x="5216284" y="1600200"/>
            <a:ext cx="3873881" cy="2031325"/>
          </a:xfrm>
          <a:prstGeom prst="rect">
            <a:avLst/>
          </a:prstGeom>
          <a:noFill/>
        </p:spPr>
        <p:txBody>
          <a:bodyPr wrap="none" rtlCol="0">
            <a:spAutoFit/>
          </a:bodyPr>
          <a:lstStyle/>
          <a:p>
            <a:r>
              <a:rPr lang="en-US" dirty="0" smtClean="0">
                <a:latin typeface="Arial" pitchFamily="34" charset="0"/>
                <a:cs typeface="Arial" pitchFamily="34" charset="0"/>
              </a:rPr>
              <a:t>PAL-II Test</a:t>
            </a:r>
          </a:p>
          <a:p>
            <a:r>
              <a:rPr lang="en-US" dirty="0" smtClean="0">
                <a:latin typeface="Arial" pitchFamily="34" charset="0"/>
                <a:cs typeface="Arial" pitchFamily="34" charset="0"/>
              </a:rPr>
              <a:t>Phonemic Awareness Training</a:t>
            </a:r>
          </a:p>
          <a:p>
            <a:r>
              <a:rPr lang="en-US" b="1" dirty="0" smtClean="0">
                <a:latin typeface="Arial" pitchFamily="34" charset="0"/>
                <a:cs typeface="Arial" pitchFamily="34" charset="0"/>
              </a:rPr>
              <a:t>Orthographic Training</a:t>
            </a:r>
          </a:p>
          <a:p>
            <a:r>
              <a:rPr lang="en-US" dirty="0" smtClean="0">
                <a:latin typeface="Arial" pitchFamily="34" charset="0"/>
                <a:cs typeface="Arial" pitchFamily="34" charset="0"/>
              </a:rPr>
              <a:t>Talking Letters</a:t>
            </a:r>
          </a:p>
          <a:p>
            <a:r>
              <a:rPr lang="en-US" dirty="0" smtClean="0">
                <a:latin typeface="Arial" pitchFamily="34" charset="0"/>
                <a:cs typeface="Arial" pitchFamily="34" charset="0"/>
              </a:rPr>
              <a:t>Layered Reading &amp; Writing Tutorials</a:t>
            </a:r>
          </a:p>
          <a:p>
            <a:r>
              <a:rPr lang="en-US" dirty="0" smtClean="0">
                <a:latin typeface="Arial" pitchFamily="34" charset="0"/>
                <a:cs typeface="Arial" pitchFamily="34" charset="0"/>
              </a:rPr>
              <a:t>Author of many books &amp; articles</a:t>
            </a:r>
          </a:p>
          <a:p>
            <a:endParaRPr lang="en-US" dirty="0"/>
          </a:p>
        </p:txBody>
      </p:sp>
      <p:sp>
        <p:nvSpPr>
          <p:cNvPr id="9" name="Rectangle 8"/>
          <p:cNvSpPr/>
          <p:nvPr/>
        </p:nvSpPr>
        <p:spPr>
          <a:xfrm>
            <a:off x="5216284" y="4797271"/>
            <a:ext cx="3524350" cy="923330"/>
          </a:xfrm>
          <a:prstGeom prst="rect">
            <a:avLst/>
          </a:prstGeom>
        </p:spPr>
        <p:txBody>
          <a:bodyPr wrap="square">
            <a:spAutoFit/>
          </a:bodyPr>
          <a:lstStyle/>
          <a:p>
            <a:pPr lvl="0"/>
            <a:r>
              <a:rPr lang="en-US" dirty="0" smtClean="0">
                <a:solidFill>
                  <a:prstClr val="black"/>
                </a:solidFill>
                <a:latin typeface="Arial" pitchFamily="34" charset="0"/>
                <a:cs typeface="Arial" pitchFamily="34" charset="0"/>
              </a:rPr>
              <a:t>- Visualizing </a:t>
            </a:r>
            <a:r>
              <a:rPr lang="en-US" dirty="0">
                <a:solidFill>
                  <a:prstClr val="black"/>
                </a:solidFill>
                <a:latin typeface="Arial" pitchFamily="34" charset="0"/>
                <a:cs typeface="Arial" pitchFamily="34" charset="0"/>
              </a:rPr>
              <a:t>and </a:t>
            </a:r>
            <a:r>
              <a:rPr lang="en-US" dirty="0" smtClean="0">
                <a:solidFill>
                  <a:prstClr val="black"/>
                </a:solidFill>
                <a:latin typeface="Arial" pitchFamily="34" charset="0"/>
                <a:cs typeface="Arial" pitchFamily="34" charset="0"/>
              </a:rPr>
              <a:t>Verbalizing</a:t>
            </a:r>
          </a:p>
          <a:p>
            <a:pPr lvl="0"/>
            <a:r>
              <a:rPr lang="en-US" dirty="0" smtClean="0">
                <a:solidFill>
                  <a:prstClr val="black"/>
                </a:solidFill>
                <a:latin typeface="Arial" pitchFamily="34" charset="0"/>
                <a:cs typeface="Arial" pitchFamily="34" charset="0"/>
              </a:rPr>
              <a:t>- Talkies</a:t>
            </a:r>
            <a:endParaRPr lang="en-US" dirty="0">
              <a:solidFill>
                <a:prstClr val="black"/>
              </a:solidFill>
              <a:latin typeface="Arial" pitchFamily="34" charset="0"/>
              <a:cs typeface="Arial" pitchFamily="34" charset="0"/>
            </a:endParaRPr>
          </a:p>
          <a:p>
            <a:pPr lvl="0"/>
            <a:r>
              <a:rPr lang="en-US" dirty="0">
                <a:solidFill>
                  <a:prstClr val="black"/>
                </a:solidFill>
                <a:latin typeface="Arial" pitchFamily="34" charset="0"/>
                <a:cs typeface="Arial" pitchFamily="34" charset="0"/>
              </a:rPr>
              <a:t>- </a:t>
            </a:r>
            <a:r>
              <a:rPr lang="en-US" b="1" dirty="0">
                <a:solidFill>
                  <a:prstClr val="black"/>
                </a:solidFill>
                <a:latin typeface="Arial" pitchFamily="34" charset="0"/>
                <a:cs typeface="Arial" pitchFamily="34" charset="0"/>
              </a:rPr>
              <a:t>Seeing </a:t>
            </a:r>
            <a:r>
              <a:rPr lang="en-US" b="1" dirty="0" smtClean="0">
                <a:solidFill>
                  <a:prstClr val="black"/>
                </a:solidFill>
                <a:latin typeface="Arial" pitchFamily="34" charset="0"/>
                <a:cs typeface="Arial" pitchFamily="34" charset="0"/>
              </a:rPr>
              <a:t>Stars </a:t>
            </a:r>
            <a:r>
              <a:rPr lang="en-US" dirty="0" smtClean="0">
                <a:solidFill>
                  <a:prstClr val="black"/>
                </a:solidFill>
                <a:latin typeface="Arial" pitchFamily="34" charset="0"/>
                <a:cs typeface="Arial" pitchFamily="34" charset="0"/>
              </a:rPr>
              <a:t>(1997; 2013)</a:t>
            </a:r>
            <a:endParaRPr lang="en-US" dirty="0">
              <a:solidFill>
                <a:prstClr val="black"/>
              </a:solidFill>
              <a:latin typeface="Arial" pitchFamily="34" charset="0"/>
              <a:cs typeface="Arial" pitchFamily="34" charset="0"/>
            </a:endParaRPr>
          </a:p>
        </p:txBody>
      </p:sp>
      <p:pic>
        <p:nvPicPr>
          <p:cNvPr id="10" name="Content Placeholder 9"/>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449" t="3737" r="6344"/>
          <a:stretch/>
        </p:blipFill>
        <p:spPr>
          <a:xfrm>
            <a:off x="457200" y="1439857"/>
            <a:ext cx="1752600" cy="2160137"/>
          </a:xfrm>
        </p:spPr>
      </p:pic>
    </p:spTree>
    <p:extLst>
      <p:ext uri="{BB962C8B-B14F-4D97-AF65-F5344CB8AC3E}">
        <p14:creationId xmlns:p14="http://schemas.microsoft.com/office/powerpoint/2010/main" val="52053433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2"/>
          </a:xfrm>
        </p:spPr>
        <p:txBody>
          <a:bodyPr>
            <a:normAutofit/>
          </a:bodyPr>
          <a:lstStyle/>
          <a:p>
            <a:pPr marL="463550" lvl="1" indent="-463550">
              <a:buFont typeface="Wingdings" pitchFamily="2" charset="2"/>
              <a:buChar char="Ø"/>
            </a:pPr>
            <a:r>
              <a:rPr lang="en-US" sz="2800" b="1" dirty="0" smtClean="0">
                <a:latin typeface="Arial" pitchFamily="34" charset="0"/>
                <a:cs typeface="Arial" pitchFamily="34" charset="0"/>
              </a:rPr>
              <a:t>Symbol Imagery </a:t>
            </a:r>
            <a:r>
              <a:rPr lang="en-US" sz="2800" dirty="0" smtClean="0">
                <a:latin typeface="Arial" pitchFamily="34" charset="0"/>
                <a:cs typeface="Arial" pitchFamily="34" charset="0"/>
              </a:rPr>
              <a:t>– the sensory-cognitive ability to create mental imagery for </a:t>
            </a:r>
            <a:r>
              <a:rPr lang="en-US" sz="2800" smtClean="0">
                <a:latin typeface="Arial" pitchFamily="34" charset="0"/>
                <a:cs typeface="Arial" pitchFamily="34" charset="0"/>
              </a:rPr>
              <a:t>sounds [heard] and </a:t>
            </a:r>
            <a:r>
              <a:rPr lang="en-US" sz="2800" dirty="0" smtClean="0">
                <a:latin typeface="Arial" pitchFamily="34" charset="0"/>
                <a:cs typeface="Arial" pitchFamily="34" charset="0"/>
              </a:rPr>
              <a:t>written </a:t>
            </a:r>
            <a:r>
              <a:rPr lang="en-US" sz="2800" smtClean="0">
                <a:latin typeface="Arial" pitchFamily="34" charset="0"/>
                <a:cs typeface="Arial" pitchFamily="34" charset="0"/>
              </a:rPr>
              <a:t>letters [seen] within </a:t>
            </a:r>
            <a:r>
              <a:rPr lang="en-US" sz="2800" dirty="0" smtClean="0">
                <a:latin typeface="Arial" pitchFamily="34" charset="0"/>
                <a:cs typeface="Arial" pitchFamily="34" charset="0"/>
              </a:rPr>
              <a:t>words.</a:t>
            </a:r>
          </a:p>
          <a:p>
            <a:pPr marL="463550" lvl="1" indent="-463550">
              <a:buFont typeface="Wingdings" pitchFamily="2" charset="2"/>
              <a:buChar char="Ø"/>
            </a:pPr>
            <a:r>
              <a:rPr lang="en-US" sz="2800" smtClean="0">
                <a:latin typeface="Arial" pitchFamily="34" charset="0"/>
                <a:cs typeface="Arial" pitchFamily="34" charset="0"/>
              </a:rPr>
              <a:t>It provides an anchor for phonemes to </a:t>
            </a:r>
            <a:r>
              <a:rPr lang="en-US" sz="2800" dirty="0" smtClean="0">
                <a:latin typeface="Arial" pitchFamily="34" charset="0"/>
                <a:cs typeface="Arial" pitchFamily="34" charset="0"/>
              </a:rPr>
              <a:t>improve sound </a:t>
            </a:r>
            <a:r>
              <a:rPr lang="en-US" sz="2800" smtClean="0">
                <a:latin typeface="Arial" pitchFamily="34" charset="0"/>
                <a:cs typeface="Arial" pitchFamily="34" charset="0"/>
              </a:rPr>
              <a:t>discrimination.  </a:t>
            </a:r>
          </a:p>
          <a:p>
            <a:pPr marL="701294" lvl="2" indent="-463550">
              <a:buFont typeface="Wingdings" pitchFamily="2" charset="2"/>
              <a:buChar char="Ø"/>
            </a:pPr>
            <a:r>
              <a:rPr lang="en-US" sz="2000" smtClean="0">
                <a:solidFill>
                  <a:schemeClr val="accent1">
                    <a:lumMod val="75000"/>
                  </a:schemeClr>
                </a:solidFill>
                <a:latin typeface="Arial" pitchFamily="34" charset="0"/>
                <a:cs typeface="Arial" pitchFamily="34" charset="0"/>
              </a:rPr>
              <a:t>Is there any evidence</a:t>
            </a:r>
            <a:r>
              <a:rPr lang="en-US" sz="2000" smtClean="0">
                <a:solidFill>
                  <a:schemeClr val="bg2">
                    <a:lumMod val="50000"/>
                  </a:schemeClr>
                </a:solidFill>
                <a:latin typeface="Arial" pitchFamily="34" charset="0"/>
                <a:cs typeface="Arial" pitchFamily="34" charset="0"/>
              </a:rPr>
              <a:t>? </a:t>
            </a:r>
            <a:endParaRPr lang="en-US" sz="2000" dirty="0" smtClean="0">
              <a:solidFill>
                <a:schemeClr val="bg2">
                  <a:lumMod val="50000"/>
                </a:schemeClr>
              </a:solidFill>
              <a:latin typeface="Arial" pitchFamily="34" charset="0"/>
              <a:cs typeface="Arial" pitchFamily="34" charset="0"/>
            </a:endParaRPr>
          </a:p>
        </p:txBody>
      </p:sp>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Symbol Imagery?</a:t>
            </a:r>
            <a:br>
              <a:rPr lang="en-US" dirty="0" smtClean="0">
                <a:solidFill>
                  <a:schemeClr val="bg2">
                    <a:lumMod val="25000"/>
                  </a:schemeClr>
                </a:solidFill>
              </a:rPr>
            </a:br>
            <a:r>
              <a:rPr lang="en-US" sz="1800" dirty="0" smtClean="0"/>
              <a:t>Nanci Bell, M.A.</a:t>
            </a:r>
            <a:endParaRPr lang="en-US" sz="1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0" y="0"/>
            <a:ext cx="9144000" cy="6861922"/>
          </a:xfrm>
          <a:prstGeom prst="rect">
            <a:avLst/>
          </a:prstGeom>
        </p:spPr>
      </p:pic>
      <p:sp>
        <p:nvSpPr>
          <p:cNvPr id="11" name="Rectangle 10"/>
          <p:cNvSpPr/>
          <p:nvPr/>
        </p:nvSpPr>
        <p:spPr>
          <a:xfrm>
            <a:off x="3962400" y="4419600"/>
            <a:ext cx="2667000" cy="22860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1363130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anim calcmode="lin" valueType="num">
                                      <p:cBhvr>
                                        <p:cTn id="10"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2">
                                            <p:txEl>
                                              <p:pRg st="1" end="1"/>
                                            </p:txEl>
                                          </p:spTgt>
                                        </p:tgtEl>
                                      </p:cBhvr>
                                    </p:animEffect>
                                    <p:anim calcmode="lin" valueType="num">
                                      <p:cBhvr>
                                        <p:cTn id="19" dur="500" fill="hold"/>
                                        <p:tgtEl>
                                          <p:spTgt spid="2">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2"/>
          </a:xfrm>
        </p:spPr>
        <p:txBody>
          <a:bodyPr>
            <a:normAutofit fontScale="92500" lnSpcReduction="10000"/>
          </a:bodyPr>
          <a:lstStyle/>
          <a:p>
            <a:pPr marL="463550" lvl="1" indent="-463550">
              <a:buFont typeface="Wingdings" pitchFamily="2" charset="2"/>
              <a:buChar char="Ø"/>
            </a:pPr>
            <a:r>
              <a:rPr lang="en-US" sz="2800" b="1" dirty="0" smtClean="0">
                <a:latin typeface="Arial" pitchFamily="34" charset="0"/>
                <a:cs typeface="Arial" pitchFamily="34" charset="0"/>
              </a:rPr>
              <a:t>Symbol Imagery </a:t>
            </a:r>
            <a:r>
              <a:rPr lang="en-US" sz="2800" dirty="0" smtClean="0">
                <a:latin typeface="Arial" pitchFamily="34" charset="0"/>
                <a:cs typeface="Arial" pitchFamily="34" charset="0"/>
              </a:rPr>
              <a:t>– the sensory-cognitive ability to create mental imagery for </a:t>
            </a:r>
            <a:r>
              <a:rPr lang="en-US" sz="2800" smtClean="0">
                <a:latin typeface="Arial" pitchFamily="34" charset="0"/>
                <a:cs typeface="Arial" pitchFamily="34" charset="0"/>
              </a:rPr>
              <a:t>sounds [heard] and </a:t>
            </a:r>
            <a:r>
              <a:rPr lang="en-US" sz="2800" dirty="0" smtClean="0">
                <a:latin typeface="Arial" pitchFamily="34" charset="0"/>
                <a:cs typeface="Arial" pitchFamily="34" charset="0"/>
              </a:rPr>
              <a:t>written </a:t>
            </a:r>
            <a:r>
              <a:rPr lang="en-US" sz="2800" smtClean="0">
                <a:latin typeface="Arial" pitchFamily="34" charset="0"/>
                <a:cs typeface="Arial" pitchFamily="34" charset="0"/>
              </a:rPr>
              <a:t>letters [seen] within </a:t>
            </a:r>
            <a:r>
              <a:rPr lang="en-US" sz="2800" dirty="0" smtClean="0">
                <a:latin typeface="Arial" pitchFamily="34" charset="0"/>
                <a:cs typeface="Arial" pitchFamily="34" charset="0"/>
              </a:rPr>
              <a:t>words.</a:t>
            </a:r>
          </a:p>
          <a:p>
            <a:pPr marL="463550" lvl="1" indent="-463550">
              <a:buFont typeface="Wingdings" pitchFamily="2" charset="2"/>
              <a:buChar char="Ø"/>
            </a:pPr>
            <a:r>
              <a:rPr lang="en-US" sz="2800" smtClean="0">
                <a:latin typeface="Arial" pitchFamily="34" charset="0"/>
                <a:cs typeface="Arial" pitchFamily="34" charset="0"/>
              </a:rPr>
              <a:t>It provides an anchor for phonemes to </a:t>
            </a:r>
            <a:r>
              <a:rPr lang="en-US" sz="2800" dirty="0" smtClean="0">
                <a:latin typeface="Arial" pitchFamily="34" charset="0"/>
                <a:cs typeface="Arial" pitchFamily="34" charset="0"/>
              </a:rPr>
              <a:t>improve sound </a:t>
            </a:r>
            <a:r>
              <a:rPr lang="en-US" sz="2800" smtClean="0">
                <a:latin typeface="Arial" pitchFamily="34" charset="0"/>
                <a:cs typeface="Arial" pitchFamily="34" charset="0"/>
              </a:rPr>
              <a:t>discrimination.  </a:t>
            </a:r>
            <a:endParaRPr lang="en-US" sz="2200" dirty="0" smtClean="0">
              <a:solidFill>
                <a:schemeClr val="bg2">
                  <a:lumMod val="50000"/>
                </a:schemeClr>
              </a:solidFill>
              <a:latin typeface="Arial" pitchFamily="34" charset="0"/>
              <a:cs typeface="Arial" pitchFamily="34" charset="0"/>
            </a:endParaRPr>
          </a:p>
          <a:p>
            <a:pPr marL="463550" lvl="1" indent="-463550">
              <a:buFont typeface="Wingdings" pitchFamily="2" charset="2"/>
              <a:buChar char="Ø"/>
            </a:pPr>
            <a:r>
              <a:rPr lang="en-US" sz="2800" dirty="0" smtClean="0">
                <a:latin typeface="Arial" pitchFamily="34" charset="0"/>
                <a:cs typeface="Arial" pitchFamily="34" charset="0"/>
              </a:rPr>
              <a:t>It is the primary sensory input underlying </a:t>
            </a:r>
            <a:r>
              <a:rPr lang="en-US" sz="2800" u="sng" dirty="0" smtClean="0">
                <a:latin typeface="Arial" pitchFamily="34" charset="0"/>
                <a:cs typeface="Arial" pitchFamily="34" charset="0"/>
              </a:rPr>
              <a:t>orthographic awareness</a:t>
            </a:r>
            <a:r>
              <a:rPr lang="en-US" sz="2800" dirty="0" smtClean="0">
                <a:latin typeface="Arial" pitchFamily="34" charset="0"/>
                <a:cs typeface="Arial" pitchFamily="34" charset="0"/>
              </a:rPr>
              <a:t> (</a:t>
            </a:r>
            <a:r>
              <a:rPr lang="en-US" sz="2800" i="1" dirty="0" smtClean="0">
                <a:latin typeface="Arial" pitchFamily="34" charset="0"/>
                <a:cs typeface="Arial" pitchFamily="34" charset="0"/>
              </a:rPr>
              <a:t>i.e., </a:t>
            </a:r>
            <a:r>
              <a:rPr lang="en-US" sz="2800" i="1" dirty="0" smtClean="0">
                <a:solidFill>
                  <a:prstClr val="black"/>
                </a:solidFill>
                <a:latin typeface="Arial" pitchFamily="34" charset="0"/>
                <a:cs typeface="Arial" pitchFamily="34" charset="0"/>
              </a:rPr>
              <a:t>the </a:t>
            </a:r>
            <a:r>
              <a:rPr lang="en-US" sz="2800" i="1" dirty="0">
                <a:solidFill>
                  <a:prstClr val="black"/>
                </a:solidFill>
                <a:latin typeface="Arial" pitchFamily="34" charset="0"/>
                <a:cs typeface="Arial" pitchFamily="34" charset="0"/>
              </a:rPr>
              <a:t>ability to perceive letter strings and word </a:t>
            </a:r>
            <a:r>
              <a:rPr lang="en-US" sz="2800" i="1" dirty="0" smtClean="0">
                <a:solidFill>
                  <a:prstClr val="black"/>
                </a:solidFill>
                <a:latin typeface="Arial" pitchFamily="34" charset="0"/>
                <a:cs typeface="Arial" pitchFamily="34" charset="0"/>
              </a:rPr>
              <a:t>forms</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a:p>
            <a:pPr marL="463550" lvl="1" indent="-463550">
              <a:buFont typeface="Wingdings" pitchFamily="2" charset="2"/>
              <a:buChar char="Ø"/>
            </a:pPr>
            <a:r>
              <a:rPr lang="en-US" sz="2800" dirty="0" smtClean="0">
                <a:latin typeface="Arial" pitchFamily="34" charset="0"/>
                <a:cs typeface="Arial" pitchFamily="34" charset="0"/>
              </a:rPr>
              <a:t>It is integral to independence &amp; automaticity in word attack, word recognition, spelling, and </a:t>
            </a:r>
            <a:r>
              <a:rPr lang="en-US" sz="2800" smtClean="0">
                <a:latin typeface="Arial" pitchFamily="34" charset="0"/>
                <a:cs typeface="Arial" pitchFamily="34" charset="0"/>
              </a:rPr>
              <a:t>accurate/ fluent </a:t>
            </a:r>
            <a:r>
              <a:rPr lang="en-US" sz="2800" dirty="0" smtClean="0">
                <a:latin typeface="Arial" pitchFamily="34" charset="0"/>
                <a:cs typeface="Arial" pitchFamily="34" charset="0"/>
              </a:rPr>
              <a:t>contextual reading.</a:t>
            </a:r>
          </a:p>
        </p:txBody>
      </p:sp>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Symbol Imagery?</a:t>
            </a:r>
            <a:br>
              <a:rPr lang="en-US" dirty="0" smtClean="0">
                <a:solidFill>
                  <a:schemeClr val="bg2">
                    <a:lumMod val="25000"/>
                  </a:schemeClr>
                </a:solidFill>
              </a:rPr>
            </a:br>
            <a:r>
              <a:rPr lang="en-US" sz="1800" dirty="0" smtClean="0"/>
              <a:t>Nanci Bell, M.A.</a:t>
            </a:r>
            <a:endParaRPr lang="en-US" sz="1800" dirty="0"/>
          </a:p>
        </p:txBody>
      </p:sp>
    </p:spTree>
    <p:extLst>
      <p:ext uri="{BB962C8B-B14F-4D97-AF65-F5344CB8AC3E}">
        <p14:creationId xmlns:p14="http://schemas.microsoft.com/office/powerpoint/2010/main" val="140174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anim calcmode="lin" valueType="num">
                                      <p:cBhvr>
                                        <p:cTn id="10" dur="500" fill="hold"/>
                                        <p:tgtEl>
                                          <p:spTgt spid="2">
                                            <p:txEl>
                                              <p:pRg st="2" end="2"/>
                                            </p:txEl>
                                          </p:spTgt>
                                        </p:tgtEl>
                                        <p:attrNameLst>
                                          <p:attrName>ppt_x</p:attrName>
                                        </p:attrNameLst>
                                      </p:cBhvr>
                                      <p:tavLst>
                                        <p:tav tm="0">
                                          <p:val>
                                            <p:fltVal val="0.5"/>
                                          </p:val>
                                        </p:tav>
                                        <p:tav tm="100000">
                                          <p:val>
                                            <p:strVal val="#ppt_x"/>
                                          </p:val>
                                        </p:tav>
                                      </p:tavLst>
                                    </p:anim>
                                    <p:anim calcmode="lin" valueType="num">
                                      <p:cBhvr>
                                        <p:cTn id="11" dur="500" fill="hold"/>
                                        <p:tgtEl>
                                          <p:spTgt spid="2">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p:cTn id="1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8" dur="500"/>
                                        <p:tgtEl>
                                          <p:spTgt spid="2">
                                            <p:txEl>
                                              <p:pRg st="3" end="3"/>
                                            </p:txEl>
                                          </p:spTgt>
                                        </p:tgtEl>
                                      </p:cBhvr>
                                    </p:animEffect>
                                    <p:anim calcmode="lin" valueType="num">
                                      <p:cBhvr>
                                        <p:cTn id="19" dur="500" fill="hold"/>
                                        <p:tgtEl>
                                          <p:spTgt spid="2">
                                            <p:txEl>
                                              <p:pRg st="3" end="3"/>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419599"/>
          </a:xfrm>
        </p:spPr>
        <p:txBody>
          <a:bodyPr>
            <a:normAutofit fontScale="85000" lnSpcReduction="10000"/>
          </a:bodyPr>
          <a:lstStyle/>
          <a:p>
            <a:r>
              <a:rPr lang="en-US" b="1" dirty="0">
                <a:latin typeface="Arial" pitchFamily="34" charset="0"/>
                <a:cs typeface="Arial" pitchFamily="34" charset="0"/>
              </a:rPr>
              <a:t>Orthographic</a:t>
            </a:r>
            <a:r>
              <a:rPr lang="en-US" dirty="0">
                <a:latin typeface="Arial" pitchFamily="34" charset="0"/>
                <a:cs typeface="Arial" pitchFamily="34" charset="0"/>
              </a:rPr>
              <a:t> is a Greek word </a:t>
            </a:r>
            <a:r>
              <a:rPr lang="en-US" dirty="0" smtClean="0">
                <a:latin typeface="Arial" pitchFamily="34" charset="0"/>
                <a:cs typeface="Arial" pitchFamily="34" charset="0"/>
              </a:rPr>
              <a:t>meaning </a:t>
            </a:r>
            <a:r>
              <a:rPr lang="en-US" u="sng" dirty="0">
                <a:latin typeface="Arial" pitchFamily="34" charset="0"/>
                <a:cs typeface="Arial" pitchFamily="34" charset="0"/>
              </a:rPr>
              <a:t>letter forms in written </a:t>
            </a:r>
            <a:r>
              <a:rPr lang="en-US" u="sng" dirty="0" smtClean="0">
                <a:latin typeface="Arial" pitchFamily="34" charset="0"/>
                <a:cs typeface="Arial" pitchFamily="34" charset="0"/>
              </a:rPr>
              <a:t>words</a:t>
            </a:r>
            <a:r>
              <a:rPr lang="en-US" dirty="0" smtClean="0">
                <a:latin typeface="Arial" pitchFamily="34" charset="0"/>
                <a:cs typeface="Arial" pitchFamily="34" charset="0"/>
              </a:rPr>
              <a:t>.  </a:t>
            </a:r>
            <a:endParaRPr lang="en-US" dirty="0">
              <a:latin typeface="Arial" pitchFamily="34" charset="0"/>
              <a:cs typeface="Arial" pitchFamily="34" charset="0"/>
            </a:endParaRPr>
          </a:p>
          <a:p>
            <a:pPr marL="109728" indent="0">
              <a:buNone/>
            </a:pPr>
            <a:r>
              <a:rPr lang="en-US" dirty="0">
                <a:latin typeface="Arial" pitchFamily="34" charset="0"/>
                <a:cs typeface="Arial" pitchFamily="34" charset="0"/>
              </a:rPr>
              <a:t> </a:t>
            </a:r>
          </a:p>
          <a:p>
            <a:r>
              <a:rPr lang="en-US" b="1" dirty="0">
                <a:solidFill>
                  <a:srgbClr val="C00000"/>
                </a:solidFill>
                <a:effectLst>
                  <a:outerShdw blurRad="50800" dist="38100" dir="8100000" algn="tr" rotWithShape="0">
                    <a:prstClr val="black">
                      <a:alpha val="40000"/>
                    </a:prstClr>
                  </a:outerShdw>
                </a:effectLst>
                <a:latin typeface="Arial" pitchFamily="34" charset="0"/>
                <a:cs typeface="Arial" pitchFamily="34" charset="0"/>
              </a:rPr>
              <a:t>Receptive</a:t>
            </a:r>
            <a:r>
              <a:rPr lang="en-US" b="1" dirty="0">
                <a:effectLst>
                  <a:outerShdw blurRad="50800" dist="38100" dir="8100000" algn="tr" rotWithShape="0">
                    <a:prstClr val="black">
                      <a:alpha val="40000"/>
                    </a:prstClr>
                  </a:outerShdw>
                </a:effectLst>
                <a:latin typeface="Arial" pitchFamily="34" charset="0"/>
                <a:cs typeface="Arial" pitchFamily="34" charset="0"/>
              </a:rPr>
              <a:t> </a:t>
            </a:r>
            <a:r>
              <a:rPr lang="en-US" b="1" dirty="0" smtClean="0">
                <a:solidFill>
                  <a:srgbClr val="C00000"/>
                </a:solidFill>
                <a:effectLst>
                  <a:outerShdw blurRad="50800" dist="38100" dir="8100000" algn="tr" rotWithShape="0">
                    <a:prstClr val="black">
                      <a:alpha val="40000"/>
                    </a:prstClr>
                  </a:outerShdw>
                </a:effectLst>
                <a:latin typeface="Arial" pitchFamily="34" charset="0"/>
                <a:cs typeface="Arial" pitchFamily="34" charset="0"/>
              </a:rPr>
              <a:t>Orthographic </a:t>
            </a:r>
            <a:r>
              <a:rPr lang="en-US" b="1" dirty="0">
                <a:solidFill>
                  <a:srgbClr val="C00000"/>
                </a:solidFill>
                <a:effectLst>
                  <a:outerShdw blurRad="50800" dist="38100" dir="8100000" algn="tr" rotWithShape="0">
                    <a:prstClr val="black">
                      <a:alpha val="40000"/>
                    </a:prstClr>
                  </a:outerShdw>
                </a:effectLst>
                <a:latin typeface="Arial" pitchFamily="34" charset="0"/>
                <a:cs typeface="Arial" pitchFamily="34" charset="0"/>
              </a:rPr>
              <a:t>C</a:t>
            </a:r>
            <a:r>
              <a:rPr lang="en-US" b="1" dirty="0" smtClean="0">
                <a:solidFill>
                  <a:srgbClr val="C00000"/>
                </a:solidFill>
                <a:effectLst>
                  <a:outerShdw blurRad="50800" dist="38100" dir="8100000" algn="tr" rotWithShape="0">
                    <a:prstClr val="black">
                      <a:alpha val="40000"/>
                    </a:prstClr>
                  </a:outerShdw>
                </a:effectLst>
                <a:latin typeface="Arial" pitchFamily="34" charset="0"/>
                <a:cs typeface="Arial" pitchFamily="34" charset="0"/>
              </a:rPr>
              <a:t>oding</a:t>
            </a:r>
            <a:r>
              <a:rPr lang="en-US" b="1" dirty="0">
                <a:latin typeface="Arial" pitchFamily="34" charset="0"/>
                <a:cs typeface="Arial" pitchFamily="34" charset="0"/>
              </a:rPr>
              <a:t>:</a:t>
            </a:r>
            <a:r>
              <a:rPr lang="en-US" dirty="0">
                <a:latin typeface="Arial" pitchFamily="34" charset="0"/>
                <a:cs typeface="Arial" pitchFamily="34" charset="0"/>
              </a:rPr>
              <a:t> </a:t>
            </a:r>
            <a:r>
              <a:rPr lang="en-US" dirty="0" smtClean="0">
                <a:latin typeface="Arial" pitchFamily="34" charset="0"/>
                <a:cs typeface="Arial" pitchFamily="34" charset="0"/>
              </a:rPr>
              <a:t>to </a:t>
            </a:r>
            <a:r>
              <a:rPr lang="en-US" dirty="0">
                <a:latin typeface="Arial" pitchFamily="34" charset="0"/>
                <a:cs typeface="Arial" pitchFamily="34" charset="0"/>
              </a:rPr>
              <a:t>read and spell words, children have to </a:t>
            </a:r>
            <a:r>
              <a:rPr lang="en-US" dirty="0" smtClean="0">
                <a:latin typeface="Arial" pitchFamily="34" charset="0"/>
                <a:cs typeface="Arial" pitchFamily="34" charset="0"/>
              </a:rPr>
              <a:t>sequentially encode or </a:t>
            </a:r>
            <a:r>
              <a:rPr lang="en-US" u="sng" dirty="0" smtClean="0">
                <a:solidFill>
                  <a:srgbClr val="7030A0"/>
                </a:solidFill>
                <a:latin typeface="Arial" pitchFamily="34" charset="0"/>
                <a:cs typeface="Arial" pitchFamily="34" charset="0"/>
              </a:rPr>
              <a:t>input</a:t>
            </a:r>
            <a:r>
              <a:rPr lang="en-US" dirty="0" smtClean="0">
                <a:latin typeface="Arial" pitchFamily="34" charset="0"/>
                <a:cs typeface="Arial" pitchFamily="34" charset="0"/>
              </a:rPr>
              <a:t> the visual images of written </a:t>
            </a:r>
            <a:r>
              <a:rPr lang="en-US" dirty="0">
                <a:latin typeface="Arial" pitchFamily="34" charset="0"/>
                <a:cs typeface="Arial" pitchFamily="34" charset="0"/>
              </a:rPr>
              <a:t>words into </a:t>
            </a:r>
            <a:r>
              <a:rPr lang="en-US" dirty="0" smtClean="0">
                <a:latin typeface="Arial" pitchFamily="34" charset="0"/>
                <a:cs typeface="Arial" pitchFamily="34" charset="0"/>
              </a:rPr>
              <a:t>working memory in such a way that visual units correspond with phonological units. </a:t>
            </a:r>
          </a:p>
          <a:p>
            <a:pPr marL="109728" indent="0">
              <a:buNone/>
            </a:pPr>
            <a:r>
              <a:rPr lang="en-US" dirty="0">
                <a:latin typeface="Arial" pitchFamily="34" charset="0"/>
                <a:cs typeface="Arial" pitchFamily="34" charset="0"/>
              </a:rPr>
              <a:t> </a:t>
            </a:r>
          </a:p>
          <a:p>
            <a:r>
              <a:rPr lang="en-US" b="1" dirty="0">
                <a:solidFill>
                  <a:srgbClr val="00B050"/>
                </a:solidFill>
                <a:effectLst>
                  <a:outerShdw blurRad="50800" dist="38100" dir="8100000" algn="tr" rotWithShape="0">
                    <a:prstClr val="black">
                      <a:alpha val="40000"/>
                    </a:prstClr>
                  </a:outerShdw>
                </a:effectLst>
                <a:latin typeface="Arial" pitchFamily="34" charset="0"/>
                <a:cs typeface="Arial" pitchFamily="34" charset="0"/>
              </a:rPr>
              <a:t>Expressive</a:t>
            </a:r>
            <a:r>
              <a:rPr lang="en-US" b="1" dirty="0">
                <a:effectLst>
                  <a:outerShdw blurRad="50800" dist="38100" dir="8100000" algn="tr" rotWithShape="0">
                    <a:prstClr val="black">
                      <a:alpha val="40000"/>
                    </a:prstClr>
                  </a:outerShdw>
                </a:effectLst>
                <a:latin typeface="Arial" pitchFamily="34" charset="0"/>
                <a:cs typeface="Arial" pitchFamily="34" charset="0"/>
              </a:rPr>
              <a:t> </a:t>
            </a:r>
            <a:r>
              <a:rPr lang="en-US" b="1" dirty="0" smtClean="0">
                <a:solidFill>
                  <a:srgbClr val="00B050"/>
                </a:solidFill>
                <a:effectLst>
                  <a:outerShdw blurRad="50800" dist="38100" dir="8100000" algn="tr" rotWithShape="0">
                    <a:prstClr val="black">
                      <a:alpha val="40000"/>
                    </a:prstClr>
                  </a:outerShdw>
                </a:effectLst>
                <a:latin typeface="Arial" pitchFamily="34" charset="0"/>
                <a:cs typeface="Arial" pitchFamily="34" charset="0"/>
              </a:rPr>
              <a:t>Orthographic </a:t>
            </a:r>
            <a:r>
              <a:rPr lang="en-US" b="1" dirty="0">
                <a:solidFill>
                  <a:srgbClr val="00B050"/>
                </a:solidFill>
                <a:effectLst>
                  <a:outerShdw blurRad="50800" dist="38100" dir="8100000" algn="tr" rotWithShape="0">
                    <a:prstClr val="black">
                      <a:alpha val="40000"/>
                    </a:prstClr>
                  </a:outerShdw>
                </a:effectLst>
                <a:latin typeface="Arial" pitchFamily="34" charset="0"/>
                <a:cs typeface="Arial" pitchFamily="34" charset="0"/>
              </a:rPr>
              <a:t>Coding</a:t>
            </a:r>
            <a:r>
              <a:rPr lang="en-US" b="1" dirty="0">
                <a:latin typeface="Arial" pitchFamily="34" charset="0"/>
                <a:cs typeface="Arial" pitchFamily="34" charset="0"/>
              </a:rPr>
              <a:t>:</a:t>
            </a:r>
            <a:r>
              <a:rPr lang="en-US" dirty="0">
                <a:latin typeface="Arial" pitchFamily="34" charset="0"/>
                <a:cs typeface="Arial" pitchFamily="34" charset="0"/>
              </a:rPr>
              <a:t> The </a:t>
            </a:r>
            <a:r>
              <a:rPr lang="en-US" dirty="0" smtClean="0">
                <a:latin typeface="Arial" pitchFamily="34" charset="0"/>
                <a:cs typeface="Arial" pitchFamily="34" charset="0"/>
              </a:rPr>
              <a:t>“orthographic loop” coordinates recall of orthographic </a:t>
            </a:r>
            <a:r>
              <a:rPr lang="en-US" dirty="0">
                <a:latin typeface="Arial" pitchFamily="34" charset="0"/>
                <a:cs typeface="Arial" pitchFamily="34" charset="0"/>
              </a:rPr>
              <a:t>codes </a:t>
            </a:r>
            <a:r>
              <a:rPr lang="en-US" dirty="0" smtClean="0">
                <a:latin typeface="Arial" pitchFamily="34" charset="0"/>
                <a:cs typeface="Arial" pitchFamily="34" charset="0"/>
              </a:rPr>
              <a:t>in working </a:t>
            </a:r>
            <a:r>
              <a:rPr lang="en-US" dirty="0">
                <a:latin typeface="Arial" pitchFamily="34" charset="0"/>
                <a:cs typeface="Arial" pitchFamily="34" charset="0"/>
              </a:rPr>
              <a:t>memory with external </a:t>
            </a:r>
            <a:r>
              <a:rPr lang="en-US" u="sng" dirty="0">
                <a:solidFill>
                  <a:srgbClr val="7030A0"/>
                </a:solidFill>
                <a:latin typeface="Arial" pitchFamily="34" charset="0"/>
                <a:cs typeface="Arial" pitchFamily="34" charset="0"/>
              </a:rPr>
              <a:t>output</a:t>
            </a:r>
            <a:r>
              <a:rPr lang="en-US" dirty="0">
                <a:latin typeface="Arial" pitchFamily="34" charset="0"/>
                <a:cs typeface="Arial" pitchFamily="34" charset="0"/>
              </a:rPr>
              <a:t> through the </a:t>
            </a:r>
            <a:r>
              <a:rPr lang="en-US" dirty="0" smtClean="0">
                <a:latin typeface="Arial" pitchFamily="34" charset="0"/>
                <a:cs typeface="Arial" pitchFamily="34" charset="0"/>
              </a:rPr>
              <a:t>hand. This supports </a:t>
            </a:r>
            <a:r>
              <a:rPr lang="en-US" dirty="0">
                <a:latin typeface="Arial" pitchFamily="34" charset="0"/>
                <a:cs typeface="Arial" pitchFamily="34" charset="0"/>
              </a:rPr>
              <a:t>the integration of reading and spelling </a:t>
            </a:r>
            <a:r>
              <a:rPr lang="en-US" dirty="0" smtClean="0">
                <a:latin typeface="Arial" pitchFamily="34" charset="0"/>
                <a:cs typeface="Arial" pitchFamily="34" charset="0"/>
              </a:rPr>
              <a:t>written </a:t>
            </a:r>
            <a:r>
              <a:rPr lang="en-US" dirty="0">
                <a:latin typeface="Arial" pitchFamily="34" charset="0"/>
                <a:cs typeface="Arial" pitchFamily="34" charset="0"/>
              </a:rPr>
              <a:t>words. </a:t>
            </a:r>
          </a:p>
        </p:txBody>
      </p:sp>
      <p:sp>
        <p:nvSpPr>
          <p:cNvPr id="3" name="Title 2"/>
          <p:cNvSpPr>
            <a:spLocks noGrp="1"/>
          </p:cNvSpPr>
          <p:nvPr>
            <p:ph type="title"/>
          </p:nvPr>
        </p:nvSpPr>
        <p:spPr>
          <a:xfrm>
            <a:off x="457200" y="274638"/>
            <a:ext cx="8229600" cy="944562"/>
          </a:xfrm>
        </p:spPr>
        <p:txBody>
          <a:bodyPr>
            <a:normAutofit fontScale="90000"/>
          </a:bodyPr>
          <a:lstStyle/>
          <a:p>
            <a:pPr algn="ctr"/>
            <a:r>
              <a:rPr lang="en-US" dirty="0" smtClean="0">
                <a:solidFill>
                  <a:schemeClr val="bg2">
                    <a:lumMod val="25000"/>
                  </a:schemeClr>
                </a:solidFill>
              </a:rPr>
              <a:t>Orthographic Awareness?</a:t>
            </a:r>
            <a:br>
              <a:rPr lang="en-US" dirty="0" smtClean="0">
                <a:solidFill>
                  <a:schemeClr val="bg2">
                    <a:lumMod val="25000"/>
                  </a:schemeClr>
                </a:solidFill>
              </a:rPr>
            </a:br>
            <a:r>
              <a:rPr lang="en-US" sz="1800" dirty="0" smtClean="0"/>
              <a:t>Dr. Virginia Berninger</a:t>
            </a:r>
            <a:endParaRPr lang="en-US" sz="1800" dirty="0"/>
          </a:p>
        </p:txBody>
      </p:sp>
    </p:spTree>
    <p:extLst>
      <p:ext uri="{BB962C8B-B14F-4D97-AF65-F5344CB8AC3E}">
        <p14:creationId xmlns:p14="http://schemas.microsoft.com/office/powerpoint/2010/main" val="14267738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pPr algn="ctr"/>
            <a:r>
              <a:rPr lang="en-US" sz="3200" dirty="0" smtClean="0">
                <a:solidFill>
                  <a:schemeClr val="bg2">
                    <a:lumMod val="25000"/>
                  </a:schemeClr>
                </a:solidFill>
              </a:rPr>
              <a:t>Symbol Imagery Correlates with </a:t>
            </a:r>
            <a:br>
              <a:rPr lang="en-US" sz="3200" dirty="0" smtClean="0">
                <a:solidFill>
                  <a:schemeClr val="bg2">
                    <a:lumMod val="25000"/>
                  </a:schemeClr>
                </a:solidFill>
              </a:rPr>
            </a:br>
            <a:r>
              <a:rPr lang="en-US" sz="3200" dirty="0" smtClean="0">
                <a:solidFill>
                  <a:schemeClr val="bg2">
                    <a:lumMod val="25000"/>
                  </a:schemeClr>
                </a:solidFill>
              </a:rPr>
              <a:t>Literacy Achievement</a:t>
            </a:r>
            <a:endParaRPr lang="en-US" sz="3200" dirty="0">
              <a:solidFill>
                <a:schemeClr val="bg2">
                  <a:lumMod val="25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47800" y="1371600"/>
            <a:ext cx="6019800" cy="4648200"/>
          </a:xfrm>
          <a:prstGeom prst="rect">
            <a:avLst/>
          </a:prstGeom>
        </p:spPr>
      </p:pic>
    </p:spTree>
    <p:extLst>
      <p:ext uri="{BB962C8B-B14F-4D97-AF65-F5344CB8AC3E}">
        <p14:creationId xmlns:p14="http://schemas.microsoft.com/office/powerpoint/2010/main" val="377997112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661" y="255896"/>
            <a:ext cx="8229600" cy="1143000"/>
          </a:xfrm>
        </p:spPr>
        <p:txBody>
          <a:bodyPr>
            <a:normAutofit/>
          </a:bodyPr>
          <a:lstStyle/>
          <a:p>
            <a:pPr algn="ctr"/>
            <a:r>
              <a:rPr lang="en-US" sz="3200" dirty="0" smtClean="0">
                <a:solidFill>
                  <a:schemeClr val="bg1"/>
                </a:solidFill>
              </a:rPr>
              <a:t>Two Branches of Reading Evolution</a:t>
            </a:r>
            <a:endParaRPr lang="en-US" sz="3200" dirty="0">
              <a:solidFill>
                <a:schemeClr val="bg1"/>
              </a:solidFill>
            </a:endParaRPr>
          </a:p>
        </p:txBody>
      </p:sp>
      <p:sp>
        <p:nvSpPr>
          <p:cNvPr id="8" name="TextBox 7"/>
          <p:cNvSpPr txBox="1"/>
          <p:nvPr/>
        </p:nvSpPr>
        <p:spPr>
          <a:xfrm>
            <a:off x="704193" y="2286000"/>
            <a:ext cx="3276600" cy="1200329"/>
          </a:xfrm>
          <a:prstGeom prst="rect">
            <a:avLst/>
          </a:prstGeom>
          <a:solidFill>
            <a:schemeClr val="accent3">
              <a:lumMod val="20000"/>
              <a:lumOff val="80000"/>
            </a:schemeClr>
          </a:solidFill>
          <a:ln w="38100">
            <a:solidFill>
              <a:schemeClr val="accent2">
                <a:lumMod val="60000"/>
                <a:lumOff val="40000"/>
              </a:schemeClr>
            </a:solidFill>
          </a:ln>
        </p:spPr>
        <p:txBody>
          <a:bodyPr wrap="square" rtlCol="0">
            <a:spAutoFit/>
          </a:bodyPr>
          <a:lstStyle/>
          <a:p>
            <a:r>
              <a:rPr lang="en-US" dirty="0"/>
              <a:t>Reading </a:t>
            </a:r>
            <a:r>
              <a:rPr lang="en-US" dirty="0" smtClean="0"/>
              <a:t>methods developed in universities and schools primarily by teachers for all students</a:t>
            </a:r>
            <a:endParaRPr lang="en-US" dirty="0"/>
          </a:p>
        </p:txBody>
      </p:sp>
      <p:sp>
        <p:nvSpPr>
          <p:cNvPr id="9" name="TextBox 8"/>
          <p:cNvSpPr txBox="1"/>
          <p:nvPr/>
        </p:nvSpPr>
        <p:spPr>
          <a:xfrm>
            <a:off x="5023945" y="2288628"/>
            <a:ext cx="3504486" cy="1477328"/>
          </a:xfrm>
          <a:prstGeom prst="rect">
            <a:avLst/>
          </a:prstGeom>
          <a:solidFill>
            <a:schemeClr val="accent1">
              <a:lumMod val="20000"/>
              <a:lumOff val="80000"/>
            </a:schemeClr>
          </a:solidFill>
          <a:ln w="38100">
            <a:solidFill>
              <a:schemeClr val="accent1">
                <a:lumMod val="75000"/>
              </a:schemeClr>
            </a:solidFill>
          </a:ln>
        </p:spPr>
        <p:txBody>
          <a:bodyPr wrap="none" rtlCol="0">
            <a:spAutoFit/>
          </a:bodyPr>
          <a:lstStyle/>
          <a:p>
            <a:r>
              <a:rPr lang="en-US" dirty="0"/>
              <a:t>Reading </a:t>
            </a:r>
            <a:r>
              <a:rPr lang="en-US" dirty="0" smtClean="0"/>
              <a:t>methods developed</a:t>
            </a:r>
          </a:p>
          <a:p>
            <a:r>
              <a:rPr lang="en-US" dirty="0" smtClean="0"/>
              <a:t>in universities, hospitals, and</a:t>
            </a:r>
          </a:p>
          <a:p>
            <a:r>
              <a:rPr lang="en-US" dirty="0"/>
              <a:t>p</a:t>
            </a:r>
            <a:r>
              <a:rPr lang="en-US" dirty="0" smtClean="0"/>
              <a:t>rivate clinics by doctors,</a:t>
            </a:r>
          </a:p>
          <a:p>
            <a:r>
              <a:rPr lang="en-US" dirty="0"/>
              <a:t>p</a:t>
            </a:r>
            <a:r>
              <a:rPr lang="en-US" dirty="0" smtClean="0"/>
              <a:t>sychologists, &amp; teachers for </a:t>
            </a:r>
          </a:p>
          <a:p>
            <a:r>
              <a:rPr lang="en-US" dirty="0" smtClean="0"/>
              <a:t>disabled readers</a:t>
            </a:r>
            <a:endParaRPr lang="en-US" dirty="0"/>
          </a:p>
        </p:txBody>
      </p:sp>
      <p:cxnSp>
        <p:nvCxnSpPr>
          <p:cNvPr id="12" name="Straight Arrow Connector 11"/>
          <p:cNvCxnSpPr/>
          <p:nvPr/>
        </p:nvCxnSpPr>
        <p:spPr>
          <a:xfrm flipH="1">
            <a:off x="3124200" y="1371600"/>
            <a:ext cx="685800" cy="685800"/>
          </a:xfrm>
          <a:prstGeom prst="straightConnector1">
            <a:avLst/>
          </a:prstGeom>
          <a:ln w="254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29200" y="1371600"/>
            <a:ext cx="762000" cy="6858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295400" y="4067504"/>
            <a:ext cx="2286000" cy="1371600"/>
          </a:xfrm>
          <a:prstGeom prst="rect">
            <a:avLst/>
          </a:prstGeom>
          <a:solidFill>
            <a:schemeClr val="accent3">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 guided more by trial &amp; error, anecdote, and philosophy</a:t>
            </a:r>
            <a:endParaRPr lang="en-US" dirty="0">
              <a:solidFill>
                <a:schemeClr val="tx1"/>
              </a:solidFill>
            </a:endParaRPr>
          </a:p>
        </p:txBody>
      </p:sp>
      <p:sp>
        <p:nvSpPr>
          <p:cNvPr id="19" name="Rectangle 18"/>
          <p:cNvSpPr/>
          <p:nvPr/>
        </p:nvSpPr>
        <p:spPr>
          <a:xfrm>
            <a:off x="5626775" y="4046483"/>
            <a:ext cx="2286000" cy="137160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 guided more by theories of brain function &amp; scientific method</a:t>
            </a:r>
            <a:endParaRPr lang="en-US" dirty="0">
              <a:solidFill>
                <a:schemeClr val="tx1"/>
              </a:solidFill>
            </a:endParaRPr>
          </a:p>
        </p:txBody>
      </p:sp>
      <p:cxnSp>
        <p:nvCxnSpPr>
          <p:cNvPr id="21" name="Straight Connector 20"/>
          <p:cNvCxnSpPr>
            <a:stCxn id="8" idx="2"/>
          </p:cNvCxnSpPr>
          <p:nvPr/>
        </p:nvCxnSpPr>
        <p:spPr>
          <a:xfrm>
            <a:off x="2342493" y="3486329"/>
            <a:ext cx="0" cy="55227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69775" y="3765092"/>
            <a:ext cx="0" cy="276136"/>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626775" y="5562600"/>
            <a:ext cx="1002626" cy="533400"/>
          </a:xfrm>
          <a:prstGeom prst="straightConnector1">
            <a:avLst/>
          </a:prstGeom>
          <a:ln w="444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590800" y="5548120"/>
            <a:ext cx="990600" cy="547880"/>
          </a:xfrm>
          <a:prstGeom prst="straightConnector1">
            <a:avLst/>
          </a:prstGeom>
          <a:ln w="254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0979" y="1636830"/>
            <a:ext cx="2207656" cy="369332"/>
          </a:xfrm>
          <a:prstGeom prst="rect">
            <a:avLst/>
          </a:prstGeom>
          <a:solidFill>
            <a:schemeClr val="tx1"/>
          </a:solidFill>
        </p:spPr>
        <p:txBody>
          <a:bodyPr wrap="none" rtlCol="0">
            <a:spAutoFit/>
          </a:bodyPr>
          <a:lstStyle/>
          <a:p>
            <a:r>
              <a:rPr lang="en-US" b="1" dirty="0" smtClean="0">
                <a:solidFill>
                  <a:schemeClr val="accent2">
                    <a:lumMod val="60000"/>
                    <a:lumOff val="40000"/>
                  </a:schemeClr>
                </a:solidFill>
              </a:rPr>
              <a:t>Regular Education</a:t>
            </a:r>
            <a:endParaRPr lang="en-US" b="1" dirty="0">
              <a:solidFill>
                <a:schemeClr val="accent2">
                  <a:lumMod val="60000"/>
                  <a:lumOff val="40000"/>
                </a:schemeClr>
              </a:solidFill>
            </a:endParaRPr>
          </a:p>
        </p:txBody>
      </p:sp>
      <p:sp>
        <p:nvSpPr>
          <p:cNvPr id="37" name="TextBox 36"/>
          <p:cNvSpPr txBox="1"/>
          <p:nvPr/>
        </p:nvSpPr>
        <p:spPr>
          <a:xfrm>
            <a:off x="6040441" y="1702912"/>
            <a:ext cx="2137124" cy="369332"/>
          </a:xfrm>
          <a:prstGeom prst="rect">
            <a:avLst/>
          </a:prstGeom>
          <a:noFill/>
        </p:spPr>
        <p:txBody>
          <a:bodyPr wrap="none" rtlCol="0">
            <a:spAutoFit/>
          </a:bodyPr>
          <a:lstStyle/>
          <a:p>
            <a:r>
              <a:rPr lang="en-US" b="1" dirty="0" smtClean="0">
                <a:solidFill>
                  <a:schemeClr val="bg2">
                    <a:lumMod val="50000"/>
                  </a:schemeClr>
                </a:solidFill>
              </a:rPr>
              <a:t>Special Education</a:t>
            </a:r>
            <a:endParaRPr lang="en-US" b="1" dirty="0">
              <a:solidFill>
                <a:schemeClr val="bg2">
                  <a:lumMod val="50000"/>
                </a:schemeClr>
              </a:solidFill>
            </a:endParaRPr>
          </a:p>
        </p:txBody>
      </p:sp>
      <p:sp>
        <p:nvSpPr>
          <p:cNvPr id="3" name="TextBox 2"/>
          <p:cNvSpPr txBox="1"/>
          <p:nvPr/>
        </p:nvSpPr>
        <p:spPr>
          <a:xfrm>
            <a:off x="3723702" y="5910755"/>
            <a:ext cx="1707519" cy="646331"/>
          </a:xfrm>
          <a:prstGeom prst="rect">
            <a:avLst/>
          </a:prstGeom>
          <a:noFill/>
        </p:spPr>
        <p:txBody>
          <a:bodyPr wrap="none" rtlCol="0">
            <a:spAutoFit/>
          </a:bodyPr>
          <a:lstStyle/>
          <a:p>
            <a:r>
              <a:rPr lang="en-US" dirty="0" smtClean="0">
                <a:solidFill>
                  <a:schemeClr val="bg1"/>
                </a:solidFill>
              </a:rPr>
              <a:t>More recently</a:t>
            </a:r>
          </a:p>
          <a:p>
            <a:pPr algn="ctr"/>
            <a:r>
              <a:rPr lang="en-US" dirty="0" smtClean="0">
                <a:solidFill>
                  <a:schemeClr val="bg1"/>
                </a:solidFill>
              </a:rPr>
              <a:t>Merging</a:t>
            </a:r>
            <a:endParaRPr lang="en-US" dirty="0">
              <a:solidFill>
                <a:schemeClr val="bg1"/>
              </a:solidFill>
            </a:endParaRPr>
          </a:p>
        </p:txBody>
      </p:sp>
    </p:spTree>
    <p:extLst>
      <p:ext uri="{BB962C8B-B14F-4D97-AF65-F5344CB8AC3E}">
        <p14:creationId xmlns:p14="http://schemas.microsoft.com/office/powerpoint/2010/main" val="16607425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gn="ctr"/>
            <a:r>
              <a:rPr lang="en-US" sz="3200" dirty="0" smtClean="0">
                <a:solidFill>
                  <a:schemeClr val="bg2">
                    <a:lumMod val="25000"/>
                  </a:schemeClr>
                </a:solidFill>
              </a:rPr>
              <a:t>Symbol Imagery Instruction Improves Reading &amp; Spelling &gt; Control Group</a:t>
            </a:r>
            <a:endParaRPr lang="en-US" sz="3200" dirty="0">
              <a:solidFill>
                <a:schemeClr val="bg2">
                  <a:lumMod val="25000"/>
                </a:schemeClr>
              </a:solidFill>
            </a:endParaRP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r="6662"/>
          <a:stretch/>
        </p:blipFill>
        <p:spPr>
          <a:xfrm>
            <a:off x="2303011" y="1371600"/>
            <a:ext cx="4196255" cy="5486400"/>
          </a:xfrm>
          <a:prstGeom prst="rect">
            <a:avLst/>
          </a:prstGeom>
          <a:ln>
            <a:solidFill>
              <a:schemeClr val="tx1"/>
            </a:solidFill>
          </a:ln>
        </p:spPr>
      </p:pic>
      <p:sp>
        <p:nvSpPr>
          <p:cNvPr id="5" name="TextBox 4"/>
          <p:cNvSpPr txBox="1"/>
          <p:nvPr/>
        </p:nvSpPr>
        <p:spPr>
          <a:xfrm>
            <a:off x="6499266" y="2503667"/>
            <a:ext cx="1665841" cy="369332"/>
          </a:xfrm>
          <a:prstGeom prst="rect">
            <a:avLst/>
          </a:prstGeom>
          <a:noFill/>
        </p:spPr>
        <p:txBody>
          <a:bodyPr wrap="none" rtlCol="0">
            <a:spAutoFit/>
          </a:bodyPr>
          <a:lstStyle/>
          <a:p>
            <a:r>
              <a:rPr lang="en-US" dirty="0" smtClean="0">
                <a:latin typeface="Arial" pitchFamily="34" charset="0"/>
                <a:cs typeface="Arial" pitchFamily="34" charset="0"/>
              </a:rPr>
              <a:t>18 percentiles</a:t>
            </a:r>
            <a:endParaRPr lang="en-US" dirty="0">
              <a:latin typeface="Arial" pitchFamily="34" charset="0"/>
              <a:cs typeface="Arial" pitchFamily="34" charset="0"/>
            </a:endParaRPr>
          </a:p>
        </p:txBody>
      </p:sp>
      <p:sp>
        <p:nvSpPr>
          <p:cNvPr id="6" name="TextBox 5"/>
          <p:cNvSpPr txBox="1"/>
          <p:nvPr/>
        </p:nvSpPr>
        <p:spPr>
          <a:xfrm>
            <a:off x="809608" y="2503667"/>
            <a:ext cx="1492716" cy="369332"/>
          </a:xfrm>
          <a:prstGeom prst="rect">
            <a:avLst/>
          </a:prstGeom>
          <a:noFill/>
        </p:spPr>
        <p:txBody>
          <a:bodyPr wrap="none" rtlCol="0">
            <a:spAutoFit/>
          </a:bodyPr>
          <a:lstStyle/>
          <a:p>
            <a:r>
              <a:rPr lang="en-US" dirty="0" smtClean="0">
                <a:latin typeface="Arial" pitchFamily="34" charset="0"/>
                <a:cs typeface="Arial" pitchFamily="34" charset="0"/>
              </a:rPr>
              <a:t>8 percentiles</a:t>
            </a:r>
            <a:endParaRPr lang="en-US" dirty="0">
              <a:latin typeface="Arial" pitchFamily="34" charset="0"/>
              <a:cs typeface="Arial" pitchFamily="34" charset="0"/>
            </a:endParaRPr>
          </a:p>
        </p:txBody>
      </p:sp>
      <p:sp>
        <p:nvSpPr>
          <p:cNvPr id="7" name="TextBox 6"/>
          <p:cNvSpPr txBox="1"/>
          <p:nvPr/>
        </p:nvSpPr>
        <p:spPr>
          <a:xfrm>
            <a:off x="6561136" y="4071032"/>
            <a:ext cx="1620957" cy="369332"/>
          </a:xfrm>
          <a:prstGeom prst="rect">
            <a:avLst/>
          </a:prstGeom>
          <a:noFill/>
        </p:spPr>
        <p:txBody>
          <a:bodyPr wrap="none" rtlCol="0">
            <a:spAutoFit/>
          </a:bodyPr>
          <a:lstStyle/>
          <a:p>
            <a:r>
              <a:rPr lang="en-US" dirty="0" smtClean="0">
                <a:latin typeface="Arial" pitchFamily="34" charset="0"/>
                <a:cs typeface="Arial" pitchFamily="34" charset="0"/>
              </a:rPr>
              <a:t>28 percentiles</a:t>
            </a:r>
            <a:endParaRPr lang="en-US" dirty="0">
              <a:latin typeface="Arial" pitchFamily="34" charset="0"/>
              <a:cs typeface="Arial" pitchFamily="34" charset="0"/>
            </a:endParaRPr>
          </a:p>
        </p:txBody>
      </p:sp>
      <p:sp>
        <p:nvSpPr>
          <p:cNvPr id="8" name="TextBox 7"/>
          <p:cNvSpPr txBox="1"/>
          <p:nvPr/>
        </p:nvSpPr>
        <p:spPr>
          <a:xfrm>
            <a:off x="698487" y="4071032"/>
            <a:ext cx="1603837" cy="369332"/>
          </a:xfrm>
          <a:prstGeom prst="rect">
            <a:avLst/>
          </a:prstGeom>
          <a:noFill/>
        </p:spPr>
        <p:txBody>
          <a:bodyPr wrap="none" rtlCol="0">
            <a:spAutoFit/>
          </a:bodyPr>
          <a:lstStyle/>
          <a:p>
            <a:r>
              <a:rPr lang="en-US" dirty="0" smtClean="0">
                <a:latin typeface="Arial" pitchFamily="34" charset="0"/>
                <a:cs typeface="Arial" pitchFamily="34" charset="0"/>
              </a:rPr>
              <a:t>11 percentiles</a:t>
            </a:r>
            <a:endParaRPr lang="en-US" dirty="0">
              <a:latin typeface="Arial" pitchFamily="34" charset="0"/>
              <a:cs typeface="Arial" pitchFamily="34" charset="0"/>
            </a:endParaRPr>
          </a:p>
        </p:txBody>
      </p:sp>
      <p:sp>
        <p:nvSpPr>
          <p:cNvPr id="9" name="TextBox 8"/>
          <p:cNvSpPr txBox="1"/>
          <p:nvPr/>
        </p:nvSpPr>
        <p:spPr>
          <a:xfrm>
            <a:off x="6521707" y="5551363"/>
            <a:ext cx="1620957" cy="369332"/>
          </a:xfrm>
          <a:prstGeom prst="rect">
            <a:avLst/>
          </a:prstGeom>
          <a:noFill/>
        </p:spPr>
        <p:txBody>
          <a:bodyPr wrap="none" rtlCol="0">
            <a:spAutoFit/>
          </a:bodyPr>
          <a:lstStyle/>
          <a:p>
            <a:r>
              <a:rPr lang="en-US" dirty="0" smtClean="0">
                <a:latin typeface="Arial" pitchFamily="34" charset="0"/>
                <a:cs typeface="Arial" pitchFamily="34" charset="0"/>
              </a:rPr>
              <a:t>26 percentiles</a:t>
            </a:r>
            <a:endParaRPr lang="en-US" dirty="0">
              <a:latin typeface="Arial" pitchFamily="34" charset="0"/>
              <a:cs typeface="Arial" pitchFamily="34" charset="0"/>
            </a:endParaRPr>
          </a:p>
        </p:txBody>
      </p:sp>
      <p:sp>
        <p:nvSpPr>
          <p:cNvPr id="10" name="TextBox 9"/>
          <p:cNvSpPr txBox="1"/>
          <p:nvPr/>
        </p:nvSpPr>
        <p:spPr>
          <a:xfrm>
            <a:off x="652464" y="5551363"/>
            <a:ext cx="1620957" cy="369332"/>
          </a:xfrm>
          <a:prstGeom prst="rect">
            <a:avLst/>
          </a:prstGeom>
          <a:noFill/>
        </p:spPr>
        <p:txBody>
          <a:bodyPr wrap="none" rtlCol="0">
            <a:spAutoFit/>
          </a:bodyPr>
          <a:lstStyle/>
          <a:p>
            <a:r>
              <a:rPr lang="en-US" dirty="0" smtClean="0">
                <a:latin typeface="Arial" pitchFamily="34" charset="0"/>
                <a:cs typeface="Arial" pitchFamily="34" charset="0"/>
              </a:rPr>
              <a:t>16 percentiles</a:t>
            </a:r>
            <a:endParaRPr lang="en-US" dirty="0">
              <a:latin typeface="Arial" pitchFamily="34" charset="0"/>
              <a:cs typeface="Arial" pitchFamily="34" charset="0"/>
            </a:endParaRPr>
          </a:p>
        </p:txBody>
      </p:sp>
      <p:sp>
        <p:nvSpPr>
          <p:cNvPr id="11" name="TextBox 10"/>
          <p:cNvSpPr txBox="1"/>
          <p:nvPr/>
        </p:nvSpPr>
        <p:spPr>
          <a:xfrm>
            <a:off x="519464" y="1905000"/>
            <a:ext cx="1782860" cy="369332"/>
          </a:xfrm>
          <a:prstGeom prst="rect">
            <a:avLst/>
          </a:prstGeom>
          <a:noFill/>
        </p:spPr>
        <p:txBody>
          <a:bodyPr wrap="none" rtlCol="0">
            <a:spAutoFit/>
          </a:bodyPr>
          <a:lstStyle/>
          <a:p>
            <a:r>
              <a:rPr lang="en-US" b="1" u="sng" dirty="0" smtClean="0">
                <a:effectLst>
                  <a:outerShdw blurRad="50800" dist="38100" dir="8100000" algn="tr" rotWithShape="0">
                    <a:prstClr val="black">
                      <a:alpha val="40000"/>
                    </a:prstClr>
                  </a:outerShdw>
                </a:effectLst>
                <a:latin typeface="Arial" pitchFamily="34" charset="0"/>
                <a:cs typeface="Arial" pitchFamily="34" charset="0"/>
              </a:rPr>
              <a:t>Control Group</a:t>
            </a:r>
            <a:endParaRPr lang="en-US" b="1" u="sng" dirty="0">
              <a:effectLst>
                <a:outerShdw blurRad="50800" dist="38100" dir="8100000" algn="tr" rotWithShape="0">
                  <a:prstClr val="black">
                    <a:alpha val="40000"/>
                  </a:prstClr>
                </a:outerShdw>
              </a:effectLst>
              <a:latin typeface="Arial" pitchFamily="34" charset="0"/>
              <a:cs typeface="Arial" pitchFamily="34" charset="0"/>
            </a:endParaRPr>
          </a:p>
        </p:txBody>
      </p:sp>
      <p:sp>
        <p:nvSpPr>
          <p:cNvPr id="12" name="TextBox 11"/>
          <p:cNvSpPr txBox="1"/>
          <p:nvPr/>
        </p:nvSpPr>
        <p:spPr>
          <a:xfrm>
            <a:off x="6499266" y="1905000"/>
            <a:ext cx="2422458" cy="369332"/>
          </a:xfrm>
          <a:prstGeom prst="rect">
            <a:avLst/>
          </a:prstGeom>
          <a:noFill/>
        </p:spPr>
        <p:txBody>
          <a:bodyPr wrap="none" rtlCol="0">
            <a:spAutoFit/>
          </a:bodyPr>
          <a:lstStyle/>
          <a:p>
            <a:r>
              <a:rPr lang="en-US" b="1" u="sng" dirty="0" smtClean="0">
                <a:effectLst>
                  <a:outerShdw blurRad="50800" dist="38100" dir="8100000" algn="tr" rotWithShape="0">
                    <a:prstClr val="black">
                      <a:alpha val="40000"/>
                    </a:prstClr>
                  </a:outerShdw>
                </a:effectLst>
                <a:latin typeface="Arial" pitchFamily="34" charset="0"/>
                <a:cs typeface="Arial" pitchFamily="34" charset="0"/>
              </a:rPr>
              <a:t>Experimental Group</a:t>
            </a:r>
            <a:endParaRPr lang="en-US" b="1" u="sng" dirty="0">
              <a:effectLst>
                <a:outerShdw blurRad="50800" dist="38100" dir="8100000" algn="tr" rotWithShape="0">
                  <a:prstClr val="black">
                    <a:alpha val="40000"/>
                  </a:prstClr>
                </a:outerShdw>
              </a:effectLst>
              <a:latin typeface="Arial" pitchFamily="34" charset="0"/>
              <a:cs typeface="Arial" pitchFamily="34" charset="0"/>
            </a:endParaRPr>
          </a:p>
        </p:txBody>
      </p:sp>
      <p:sp>
        <p:nvSpPr>
          <p:cNvPr id="2" name="Oval 1"/>
          <p:cNvSpPr/>
          <p:nvPr/>
        </p:nvSpPr>
        <p:spPr>
          <a:xfrm>
            <a:off x="4038600" y="1676400"/>
            <a:ext cx="990600"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4038600" y="3212276"/>
            <a:ext cx="990600" cy="164275"/>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a:off x="4038600" y="4800600"/>
            <a:ext cx="990600" cy="1524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856088" y="2872999"/>
            <a:ext cx="1184940" cy="369332"/>
          </a:xfrm>
          <a:prstGeom prst="rect">
            <a:avLst/>
          </a:prstGeom>
          <a:noFill/>
        </p:spPr>
        <p:txBody>
          <a:bodyPr wrap="none" rtlCol="0">
            <a:spAutoFit/>
          </a:bodyPr>
          <a:lstStyle/>
          <a:p>
            <a:r>
              <a:rPr lang="en-US" smtClean="0">
                <a:solidFill>
                  <a:srgbClr val="C00000"/>
                </a:solidFill>
                <a:latin typeface="Arial" panose="020B0604020202020204" pitchFamily="34" charset="0"/>
                <a:cs typeface="Arial" panose="020B0604020202020204" pitchFamily="34" charset="0"/>
              </a:rPr>
              <a:t>(10 more)</a:t>
            </a:r>
            <a:endParaRPr lang="en-US">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6856088" y="4423351"/>
            <a:ext cx="1184940" cy="369332"/>
          </a:xfrm>
          <a:prstGeom prst="rect">
            <a:avLst/>
          </a:prstGeom>
          <a:noFill/>
        </p:spPr>
        <p:txBody>
          <a:bodyPr wrap="none" rtlCol="0">
            <a:spAutoFit/>
          </a:bodyPr>
          <a:lstStyle/>
          <a:p>
            <a:r>
              <a:rPr lang="en-US" smtClean="0">
                <a:solidFill>
                  <a:srgbClr val="C00000"/>
                </a:solidFill>
                <a:latin typeface="Arial" panose="020B0604020202020204" pitchFamily="34" charset="0"/>
                <a:cs typeface="Arial" panose="020B0604020202020204" pitchFamily="34" charset="0"/>
              </a:rPr>
              <a:t>(17 more)</a:t>
            </a:r>
            <a:endParaRPr lang="en-US">
              <a:solidFill>
                <a:srgbClr val="C00000"/>
              </a:solidFill>
              <a:latin typeface="Arial" panose="020B0604020202020204" pitchFamily="34" charset="0"/>
              <a:cs typeface="Arial" panose="020B0604020202020204" pitchFamily="34" charset="0"/>
            </a:endParaRPr>
          </a:p>
        </p:txBody>
      </p:sp>
      <p:sp>
        <p:nvSpPr>
          <p:cNvPr id="17" name="TextBox 16"/>
          <p:cNvSpPr txBox="1"/>
          <p:nvPr/>
        </p:nvSpPr>
        <p:spPr>
          <a:xfrm>
            <a:off x="6779144" y="5912778"/>
            <a:ext cx="1184940" cy="369332"/>
          </a:xfrm>
          <a:prstGeom prst="rect">
            <a:avLst/>
          </a:prstGeom>
          <a:noFill/>
        </p:spPr>
        <p:txBody>
          <a:bodyPr wrap="none" rtlCol="0">
            <a:spAutoFit/>
          </a:bodyPr>
          <a:lstStyle/>
          <a:p>
            <a:r>
              <a:rPr lang="en-US" smtClean="0">
                <a:solidFill>
                  <a:srgbClr val="C00000"/>
                </a:solidFill>
                <a:latin typeface="Arial" panose="020B0604020202020204" pitchFamily="34" charset="0"/>
                <a:cs typeface="Arial" panose="020B0604020202020204" pitchFamily="34" charset="0"/>
              </a:rPr>
              <a:t>(10 more)</a:t>
            </a:r>
            <a:endParaRPr lang="en-US">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97794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9393" y="228600"/>
            <a:ext cx="8229600" cy="1219200"/>
          </a:xfrm>
        </p:spPr>
        <p:txBody>
          <a:bodyPr>
            <a:noAutofit/>
          </a:bodyPr>
          <a:lstStyle/>
          <a:p>
            <a:pPr algn="ctr"/>
            <a:r>
              <a:rPr lang="en-US" sz="2800" dirty="0" smtClean="0">
                <a:solidFill>
                  <a:schemeClr val="bg2">
                    <a:lumMod val="25000"/>
                  </a:schemeClr>
                </a:solidFill>
              </a:rPr>
              <a:t>Symbol Imagery Instruction Increased Grey Matter, Reading-Related Processes, &amp; Reading</a:t>
            </a:r>
            <a:endParaRPr lang="en-US" sz="2800" dirty="0">
              <a:solidFill>
                <a:schemeClr val="bg2">
                  <a:lumMod val="25000"/>
                </a:schemeClr>
              </a:solidFill>
            </a:endParaRPr>
          </a:p>
        </p:txBody>
      </p:sp>
      <p:pic>
        <p:nvPicPr>
          <p:cNvPr id="4" name="Content Placeholder 3" descr="neuroGrap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810000" cy="3276600"/>
          </a:xfrm>
          <a:prstGeom prst="rect">
            <a:avLst/>
          </a:prstGeom>
          <a:noFill/>
          <a:ln>
            <a:noFill/>
          </a:ln>
        </p:spPr>
      </p:pic>
      <p:pic>
        <p:nvPicPr>
          <p:cNvPr id="5" name="Picture 4" descr="neuroGraph2.jpg"/>
          <p:cNvPicPr/>
          <p:nvPr/>
        </p:nvPicPr>
        <p:blipFill>
          <a:blip r:embed="rId3">
            <a:extLst>
              <a:ext uri="{28A0092B-C50C-407E-A947-70E740481C1C}">
                <a14:useLocalDpi xmlns:a14="http://schemas.microsoft.com/office/drawing/2010/main" val="0"/>
              </a:ext>
            </a:extLst>
          </a:blip>
          <a:srcRect/>
          <a:stretch>
            <a:fillRect/>
          </a:stretch>
        </p:blipFill>
        <p:spPr bwMode="auto">
          <a:xfrm>
            <a:off x="4635062" y="1600200"/>
            <a:ext cx="3962400" cy="3276600"/>
          </a:xfrm>
          <a:prstGeom prst="rect">
            <a:avLst/>
          </a:prstGeom>
          <a:noFill/>
          <a:ln>
            <a:noFill/>
          </a:ln>
        </p:spPr>
      </p:pic>
      <p:sp>
        <p:nvSpPr>
          <p:cNvPr id="8" name="Rectangle 7"/>
          <p:cNvSpPr/>
          <p:nvPr/>
        </p:nvSpPr>
        <p:spPr>
          <a:xfrm>
            <a:off x="1027386" y="5029200"/>
            <a:ext cx="7580586" cy="1047979"/>
          </a:xfrm>
          <a:prstGeom prst="rect">
            <a:avLst/>
          </a:prstGeom>
        </p:spPr>
        <p:txBody>
          <a:bodyPr wrap="square">
            <a:spAutoFit/>
          </a:bodyPr>
          <a:lstStyle/>
          <a:p>
            <a:pPr>
              <a:lnSpc>
                <a:spcPct val="115000"/>
              </a:lnSpc>
            </a:pPr>
            <a:r>
              <a:rPr lang="en-US" dirty="0">
                <a:latin typeface="Times New Roman"/>
                <a:ea typeface="Times New Roman"/>
                <a:cs typeface="Times New Roman"/>
              </a:rPr>
              <a:t>Krafnick, Anthony J., D. Lynn Flowers, Eileen M. Napoliello, </a:t>
            </a:r>
            <a:r>
              <a:rPr lang="en-US" dirty="0" smtClean="0">
                <a:latin typeface="Times New Roman"/>
                <a:ea typeface="Times New Roman"/>
                <a:cs typeface="Times New Roman"/>
              </a:rPr>
              <a:t>&amp; </a:t>
            </a:r>
            <a:r>
              <a:rPr lang="en-US" dirty="0">
                <a:latin typeface="Times New Roman"/>
                <a:ea typeface="Times New Roman"/>
                <a:cs typeface="Times New Roman"/>
              </a:rPr>
              <a:t>Guinevere F. </a:t>
            </a:r>
            <a:r>
              <a:rPr lang="en-US" dirty="0" smtClean="0">
                <a:latin typeface="Times New Roman"/>
                <a:ea typeface="Times New Roman"/>
                <a:cs typeface="Times New Roman"/>
              </a:rPr>
              <a:t>Eden</a:t>
            </a:r>
            <a:r>
              <a:rPr lang="en-US" dirty="0">
                <a:latin typeface="Times New Roman"/>
                <a:ea typeface="Times New Roman"/>
                <a:cs typeface="Times New Roman"/>
              </a:rPr>
              <a:t> </a:t>
            </a:r>
            <a:r>
              <a:rPr lang="en-US" dirty="0" smtClean="0">
                <a:latin typeface="Times New Roman"/>
                <a:ea typeface="Times New Roman"/>
                <a:cs typeface="Times New Roman"/>
              </a:rPr>
              <a:t>(2011). </a:t>
            </a:r>
            <a:r>
              <a:rPr lang="en-US" dirty="0">
                <a:latin typeface="Times New Roman"/>
                <a:ea typeface="Times New Roman"/>
                <a:cs typeface="Times New Roman"/>
              </a:rPr>
              <a:t>“</a:t>
            </a:r>
            <a:r>
              <a:rPr lang="en-US" b="1" dirty="0">
                <a:latin typeface="Times New Roman"/>
                <a:ea typeface="Times New Roman"/>
                <a:cs typeface="Times New Roman"/>
              </a:rPr>
              <a:t>Gray Matter Volume Changes Following Reading Intervention in Dyslexic Children</a:t>
            </a:r>
            <a:r>
              <a:rPr lang="en-US" dirty="0">
                <a:latin typeface="Times New Roman"/>
                <a:ea typeface="Times New Roman"/>
                <a:cs typeface="Times New Roman"/>
              </a:rPr>
              <a:t>.” </a:t>
            </a:r>
            <a:r>
              <a:rPr lang="en-US" i="1" dirty="0">
                <a:latin typeface="Times New Roman"/>
                <a:ea typeface="Times New Roman"/>
                <a:cs typeface="Times New Roman"/>
              </a:rPr>
              <a:t>NeuroImage</a:t>
            </a:r>
            <a:r>
              <a:rPr lang="en-US" dirty="0">
                <a:latin typeface="Times New Roman"/>
                <a:ea typeface="Times New Roman"/>
                <a:cs typeface="Times New Roman"/>
              </a:rPr>
              <a:t> 57 (3): 733–741.</a:t>
            </a:r>
            <a:endParaRPr lang="en-US" dirty="0">
              <a:effectLst/>
              <a:latin typeface="Calibri"/>
              <a:ea typeface="Calibri"/>
              <a:cs typeface="Times New Roman"/>
            </a:endParaRPr>
          </a:p>
        </p:txBody>
      </p:sp>
      <p:sp>
        <p:nvSpPr>
          <p:cNvPr id="9" name="TextBox 8"/>
          <p:cNvSpPr txBox="1"/>
          <p:nvPr/>
        </p:nvSpPr>
        <p:spPr>
          <a:xfrm>
            <a:off x="1027386" y="1806668"/>
            <a:ext cx="1550424" cy="307777"/>
          </a:xfrm>
          <a:prstGeom prst="rect">
            <a:avLst/>
          </a:prstGeom>
          <a:noFill/>
        </p:spPr>
        <p:txBody>
          <a:bodyPr wrap="none" rtlCol="0">
            <a:spAutoFit/>
          </a:bodyPr>
          <a:lstStyle/>
          <a:p>
            <a:r>
              <a:rPr lang="en-US" sz="1400" b="1" dirty="0" smtClean="0">
                <a:solidFill>
                  <a:schemeClr val="bg1"/>
                </a:solidFill>
                <a:latin typeface="Arial" pitchFamily="34" charset="0"/>
                <a:cs typeface="Arial" pitchFamily="34" charset="0"/>
              </a:rPr>
              <a:t>T1-T2 = 8 weeks</a:t>
            </a:r>
            <a:endParaRPr lang="en-US" sz="1400" b="1" dirty="0">
              <a:solidFill>
                <a:schemeClr val="bg1"/>
              </a:solidFill>
              <a:latin typeface="Arial" pitchFamily="34" charset="0"/>
              <a:cs typeface="Arial" pitchFamily="34" charset="0"/>
            </a:endParaRPr>
          </a:p>
        </p:txBody>
      </p:sp>
      <p:sp>
        <p:nvSpPr>
          <p:cNvPr id="10" name="TextBox 9"/>
          <p:cNvSpPr txBox="1"/>
          <p:nvPr/>
        </p:nvSpPr>
        <p:spPr>
          <a:xfrm>
            <a:off x="2438400" y="3098329"/>
            <a:ext cx="1550424" cy="307777"/>
          </a:xfrm>
          <a:prstGeom prst="rect">
            <a:avLst/>
          </a:prstGeom>
          <a:noFill/>
        </p:spPr>
        <p:txBody>
          <a:bodyPr wrap="none" rtlCol="0">
            <a:spAutoFit/>
          </a:bodyPr>
          <a:lstStyle/>
          <a:p>
            <a:r>
              <a:rPr lang="en-US" sz="1400" b="1" dirty="0" smtClean="0">
                <a:solidFill>
                  <a:schemeClr val="bg1"/>
                </a:solidFill>
                <a:latin typeface="Arial" pitchFamily="34" charset="0"/>
                <a:cs typeface="Arial" pitchFamily="34" charset="0"/>
              </a:rPr>
              <a:t>T2-T3 = 8 weeks</a:t>
            </a:r>
            <a:endParaRPr 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4597407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en-US" sz="3600" smtClean="0">
                <a:solidFill>
                  <a:srgbClr val="0070C0"/>
                </a:solidFill>
                <a:effectLst>
                  <a:outerShdw blurRad="31750" dist="25400" dir="5400000" algn="tl" rotWithShape="0">
                    <a:srgbClr val="000000">
                      <a:alpha val="25000"/>
                    </a:srgbClr>
                  </a:outerShdw>
                  <a:reflection blurRad="63500" stA="40000" endPos="40000" dir="5400000" sy="-100000" algn="bl" rotWithShape="0"/>
                </a:effectLst>
              </a:rPr>
              <a:t>Most of us unlearn mirror imagery</a:t>
            </a:r>
            <a:endParaRPr lang="en-US" sz="3600">
              <a:solidFill>
                <a:srgbClr val="0070C0"/>
              </a:solidFill>
              <a:effectLst>
                <a:outerShdw blurRad="31750" dist="25400" dir="5400000" algn="tl" rotWithShape="0">
                  <a:srgbClr val="000000">
                    <a:alpha val="25000"/>
                  </a:srgbClr>
                </a:outerShdw>
                <a:reflection blurRad="63500" stA="40000" endPos="40000" dir="5400000" sy="-100000" algn="bl" rotWithShape="0"/>
              </a:effectLst>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043" b="22450"/>
          <a:stretch/>
        </p:blipFill>
        <p:spPr>
          <a:xfrm>
            <a:off x="2004452" y="1066800"/>
            <a:ext cx="5334000" cy="5203058"/>
          </a:xfrm>
        </p:spPr>
      </p:pic>
      <p:sp>
        <p:nvSpPr>
          <p:cNvPr id="7" name="TextBox 6"/>
          <p:cNvSpPr txBox="1"/>
          <p:nvPr/>
        </p:nvSpPr>
        <p:spPr>
          <a:xfrm>
            <a:off x="583870" y="2304365"/>
            <a:ext cx="1420582" cy="646331"/>
          </a:xfrm>
          <a:prstGeom prst="rect">
            <a:avLst/>
          </a:prstGeom>
          <a:noFill/>
        </p:spPr>
        <p:txBody>
          <a:bodyPr wrap="none" rtlCol="0">
            <a:spAutoFit/>
          </a:bodyPr>
          <a:lstStyle/>
          <a:p>
            <a:r>
              <a:rPr lang="en-US" b="1" smtClean="0"/>
              <a:t>Lissie </a:t>
            </a:r>
            <a:r>
              <a:rPr lang="en-US" smtClean="0"/>
              <a:t>was</a:t>
            </a:r>
          </a:p>
          <a:p>
            <a:r>
              <a:rPr lang="en-US" smtClean="0"/>
              <a:t>5 years old</a:t>
            </a:r>
            <a:endParaRPr lang="en-US"/>
          </a:p>
        </p:txBody>
      </p:sp>
      <p:sp>
        <p:nvSpPr>
          <p:cNvPr id="8" name="TextBox 7"/>
          <p:cNvSpPr txBox="1"/>
          <p:nvPr/>
        </p:nvSpPr>
        <p:spPr>
          <a:xfrm>
            <a:off x="6781800" y="2304917"/>
            <a:ext cx="1566454" cy="646331"/>
          </a:xfrm>
          <a:prstGeom prst="rect">
            <a:avLst/>
          </a:prstGeom>
          <a:noFill/>
        </p:spPr>
        <p:txBody>
          <a:bodyPr wrap="none" rtlCol="0">
            <a:spAutoFit/>
          </a:bodyPr>
          <a:lstStyle/>
          <a:p>
            <a:r>
              <a:rPr lang="en-US" b="1" smtClean="0"/>
              <a:t>Meggie</a:t>
            </a:r>
            <a:r>
              <a:rPr lang="en-US" smtClean="0"/>
              <a:t> was </a:t>
            </a:r>
          </a:p>
          <a:p>
            <a:r>
              <a:rPr lang="en-US" smtClean="0"/>
              <a:t>6 years old</a:t>
            </a:r>
            <a:endParaRPr lang="en-US"/>
          </a:p>
        </p:txBody>
      </p:sp>
      <p:sp>
        <p:nvSpPr>
          <p:cNvPr id="9" name="TextBox 8"/>
          <p:cNvSpPr txBox="1"/>
          <p:nvPr/>
        </p:nvSpPr>
        <p:spPr>
          <a:xfrm>
            <a:off x="6711267" y="4445328"/>
            <a:ext cx="1636987" cy="646331"/>
          </a:xfrm>
          <a:prstGeom prst="rect">
            <a:avLst/>
          </a:prstGeom>
          <a:noFill/>
        </p:spPr>
        <p:txBody>
          <a:bodyPr wrap="none" rtlCol="0">
            <a:spAutoFit/>
          </a:bodyPr>
          <a:lstStyle/>
          <a:p>
            <a:r>
              <a:rPr lang="en-US" smtClean="0"/>
              <a:t>Normal = </a:t>
            </a:r>
          </a:p>
          <a:p>
            <a:r>
              <a:rPr lang="en-US" smtClean="0"/>
              <a:t>Left-to-right</a:t>
            </a:r>
            <a:endParaRPr lang="en-US"/>
          </a:p>
        </p:txBody>
      </p:sp>
      <p:sp>
        <p:nvSpPr>
          <p:cNvPr id="10" name="TextBox 9"/>
          <p:cNvSpPr txBox="1"/>
          <p:nvPr/>
        </p:nvSpPr>
        <p:spPr>
          <a:xfrm>
            <a:off x="673675" y="4445327"/>
            <a:ext cx="1580882" cy="646331"/>
          </a:xfrm>
          <a:prstGeom prst="rect">
            <a:avLst/>
          </a:prstGeom>
          <a:noFill/>
        </p:spPr>
        <p:txBody>
          <a:bodyPr wrap="none" rtlCol="0">
            <a:spAutoFit/>
          </a:bodyPr>
          <a:lstStyle/>
          <a:p>
            <a:r>
              <a:rPr lang="en-US" smtClean="0"/>
              <a:t>Mirror = </a:t>
            </a:r>
          </a:p>
          <a:p>
            <a:r>
              <a:rPr lang="en-US" smtClean="0"/>
              <a:t>right-to-left</a:t>
            </a:r>
            <a:endParaRPr lang="en-US"/>
          </a:p>
        </p:txBody>
      </p:sp>
    </p:spTree>
    <p:extLst>
      <p:ext uri="{BB962C8B-B14F-4D97-AF65-F5344CB8AC3E}">
        <p14:creationId xmlns:p14="http://schemas.microsoft.com/office/powerpoint/2010/main" val="2742683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153400" cy="3657600"/>
          </a:xfrm>
        </p:spPr>
        <p:txBody>
          <a:bodyPr>
            <a:normAutofit lnSpcReduction="10000"/>
          </a:bodyPr>
          <a:lstStyle/>
          <a:p>
            <a:r>
              <a:rPr lang="en-US" sz="2400" dirty="0" smtClean="0">
                <a:latin typeface="Arial" panose="020B0604020202020204" pitchFamily="34" charset="0"/>
                <a:cs typeface="Arial" panose="020B0604020202020204" pitchFamily="34" charset="0"/>
              </a:rPr>
              <a:t>The distinction between right and left (e.g., b/d, p/q) probably begins in the dorsal visual pathway that programs gestures in space.</a:t>
            </a:r>
          </a:p>
          <a:p>
            <a:r>
              <a:rPr lang="en-US" sz="2400" dirty="0" smtClean="0">
                <a:latin typeface="Arial" panose="020B0604020202020204" pitchFamily="34" charset="0"/>
                <a:cs typeface="Arial" panose="020B0604020202020204" pitchFamily="34" charset="0"/>
              </a:rPr>
              <a:t>Progressively, this spatial and motor learning is transferred to the ventral visual pathway for object recognition.</a:t>
            </a:r>
          </a:p>
          <a:p>
            <a:r>
              <a:rPr lang="en-US" sz="2400" dirty="0" smtClean="0">
                <a:latin typeface="Arial" panose="020B0604020202020204" pitchFamily="34" charset="0"/>
                <a:cs typeface="Arial" panose="020B0604020202020204" pitchFamily="34" charset="0"/>
              </a:rPr>
              <a:t>That both the dorsal and ventral pathways need to be trained for reading may explain the remarkable success of teaching methods that emphasize motor gestures [e.g., </a:t>
            </a:r>
            <a:r>
              <a:rPr lang="en-US" sz="2400" dirty="0" smtClean="0">
                <a:latin typeface="Arial" panose="020B0604020202020204" pitchFamily="34" charset="0"/>
                <a:cs typeface="Arial" panose="020B0604020202020204" pitchFamily="34" charset="0"/>
              </a:rPr>
              <a:t>Fernald</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Orton-</a:t>
            </a:r>
            <a:r>
              <a:rPr lang="en-US" sz="2400" dirty="0" err="1" smtClean="0">
                <a:latin typeface="Arial" panose="020B0604020202020204" pitchFamily="34" charset="0"/>
                <a:cs typeface="Arial" panose="020B0604020202020204" pitchFamily="34" charset="0"/>
              </a:rPr>
              <a:t>Gillingham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Slingerland</a:t>
            </a:r>
            <a:r>
              <a:rPr lang="en-US" sz="2400" dirty="0" smtClean="0">
                <a:latin typeface="Arial" panose="020B0604020202020204" pitchFamily="34" charset="0"/>
                <a:cs typeface="Arial" panose="020B0604020202020204" pitchFamily="34" charset="0"/>
              </a:rPr>
              <a:t>, Bell</a:t>
            </a:r>
            <a:r>
              <a:rPr lang="en-US" sz="2400" dirty="0" smtClean="0">
                <a:latin typeface="Arial" panose="020B0604020202020204" pitchFamily="34" charset="0"/>
                <a:cs typeface="Arial" panose="020B0604020202020204" pitchFamily="34" charset="0"/>
              </a:rPr>
              <a:t>, etc.].</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381000"/>
            <a:ext cx="8229600" cy="1036638"/>
          </a:xfrm>
        </p:spPr>
        <p:txBody>
          <a:bodyPr>
            <a:normAutofit fontScale="90000"/>
          </a:bodyPr>
          <a:lstStyle/>
          <a:p>
            <a:pPr algn="ctr"/>
            <a:r>
              <a:rPr lang="en-US" sz="3600" smtClean="0">
                <a:solidFill>
                  <a:srgbClr val="0070C0"/>
                </a:solidFill>
              </a:rPr>
              <a:t>Tracing &amp; Air-Writing helps to </a:t>
            </a:r>
            <a:br>
              <a:rPr lang="en-US" sz="3600" smtClean="0">
                <a:solidFill>
                  <a:srgbClr val="0070C0"/>
                </a:solidFill>
              </a:rPr>
            </a:br>
            <a:r>
              <a:rPr lang="en-US" sz="3600" smtClean="0">
                <a:solidFill>
                  <a:srgbClr val="0070C0"/>
                </a:solidFill>
              </a:rPr>
              <a:t>unlearn mirror imagery</a:t>
            </a:r>
            <a:endParaRPr lang="en-US" sz="3600" dirty="0">
              <a:solidFill>
                <a:srgbClr val="0070C0"/>
              </a:solidFill>
            </a:endParaRPr>
          </a:p>
        </p:txBody>
      </p:sp>
      <p:sp>
        <p:nvSpPr>
          <p:cNvPr id="4" name="TextBox 3"/>
          <p:cNvSpPr txBox="1"/>
          <p:nvPr/>
        </p:nvSpPr>
        <p:spPr>
          <a:xfrm>
            <a:off x="3505200" y="5530334"/>
            <a:ext cx="4608954" cy="369332"/>
          </a:xfrm>
          <a:prstGeom prst="rect">
            <a:avLst/>
          </a:prstGeom>
          <a:noFill/>
        </p:spPr>
        <p:txBody>
          <a:bodyPr wrap="none" rtlCol="0">
            <a:spAutoFit/>
          </a:bodyPr>
          <a:lstStyle/>
          <a:p>
            <a:r>
              <a:rPr lang="en-US" b="1" dirty="0" smtClean="0">
                <a:solidFill>
                  <a:schemeClr val="bg2">
                    <a:lumMod val="25000"/>
                  </a:schemeClr>
                </a:solidFill>
              </a:rPr>
              <a:t>Stanislas Dehaene (2009) pp. 293-299.</a:t>
            </a:r>
            <a:endParaRPr lang="en-US" b="1" dirty="0">
              <a:solidFill>
                <a:schemeClr val="bg2">
                  <a:lumMod val="25000"/>
                </a:schemeClr>
              </a:solidFill>
            </a:endParaRPr>
          </a:p>
        </p:txBody>
      </p:sp>
    </p:spTree>
    <p:extLst>
      <p:ext uri="{BB962C8B-B14F-4D97-AF65-F5344CB8AC3E}">
        <p14:creationId xmlns:p14="http://schemas.microsoft.com/office/powerpoint/2010/main" val="40785608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8317849" cy="4876799"/>
          </a:xfrm>
        </p:spPr>
        <p:txBody>
          <a:bodyPr>
            <a:normAutofit lnSpcReduction="10000"/>
          </a:bodyPr>
          <a:lstStyle/>
          <a:p>
            <a:r>
              <a:rPr lang="en-US" b="1" dirty="0" smtClean="0">
                <a:latin typeface="Arial" pitchFamily="34" charset="0"/>
                <a:cs typeface="Arial" pitchFamily="34" charset="0"/>
              </a:rPr>
              <a:t>Purpose: </a:t>
            </a:r>
            <a:r>
              <a:rPr lang="en-US" dirty="0" smtClean="0">
                <a:latin typeface="Arial" pitchFamily="34" charset="0"/>
                <a:cs typeface="Arial" pitchFamily="34" charset="0"/>
              </a:rPr>
              <a:t>to develop the ability to image the orthography of language (e.g., letters &amp; letter patterns).</a:t>
            </a:r>
          </a:p>
          <a:p>
            <a:r>
              <a:rPr lang="en-US" b="1" dirty="0" smtClean="0">
                <a:latin typeface="Arial" pitchFamily="34" charset="0"/>
                <a:cs typeface="Arial" pitchFamily="34" charset="0"/>
              </a:rPr>
              <a:t>Developmental Sequence:</a:t>
            </a:r>
          </a:p>
          <a:p>
            <a:pPr marL="393192" lvl="1" indent="0">
              <a:buNone/>
            </a:pPr>
            <a:r>
              <a:rPr lang="en-US" dirty="0">
                <a:latin typeface="Arial" pitchFamily="34" charset="0"/>
                <a:cs typeface="Arial" pitchFamily="34" charset="0"/>
              </a:rPr>
              <a:t> </a:t>
            </a:r>
            <a:r>
              <a:rPr lang="en-US" dirty="0" smtClean="0">
                <a:latin typeface="Arial" pitchFamily="34" charset="0"/>
                <a:cs typeface="Arial" pitchFamily="34" charset="0"/>
              </a:rPr>
              <a:t> 1.  Imaging single letters </a:t>
            </a:r>
            <a:r>
              <a:rPr lang="en-US" sz="2000" dirty="0" smtClean="0">
                <a:latin typeface="Arial" pitchFamily="34" charset="0"/>
                <a:cs typeface="Arial" pitchFamily="34" charset="0"/>
              </a:rPr>
              <a:t>(consonants &amp; vowels)</a:t>
            </a:r>
          </a:p>
          <a:p>
            <a:pPr marL="393192" lvl="1" indent="0">
              <a:buNone/>
            </a:pPr>
            <a:r>
              <a:rPr lang="en-US" dirty="0" smtClean="0">
                <a:latin typeface="Arial" pitchFamily="34" charset="0"/>
                <a:cs typeface="Arial" pitchFamily="34" charset="0"/>
              </a:rPr>
              <a:t>  2.  Imaging simple syllables </a:t>
            </a:r>
            <a:r>
              <a:rPr lang="en-US" sz="2000" dirty="0" smtClean="0">
                <a:latin typeface="Arial" pitchFamily="34" charset="0"/>
                <a:cs typeface="Arial" pitchFamily="34" charset="0"/>
              </a:rPr>
              <a:t>(e.g., CV, VC, CVC).</a:t>
            </a:r>
          </a:p>
          <a:p>
            <a:pPr marL="393192" lvl="1" indent="0">
              <a:buNone/>
            </a:pPr>
            <a:r>
              <a:rPr lang="en-US" dirty="0">
                <a:latin typeface="Arial" pitchFamily="34" charset="0"/>
                <a:cs typeface="Arial" pitchFamily="34" charset="0"/>
              </a:rPr>
              <a:t> </a:t>
            </a:r>
            <a:r>
              <a:rPr lang="en-US" dirty="0" smtClean="0">
                <a:latin typeface="Arial" pitchFamily="34" charset="0"/>
                <a:cs typeface="Arial" pitchFamily="34" charset="0"/>
              </a:rPr>
              <a:t> 3.  Imaging complex syllables </a:t>
            </a:r>
            <a:r>
              <a:rPr lang="en-US" sz="2000" dirty="0" smtClean="0">
                <a:latin typeface="Arial" pitchFamily="34" charset="0"/>
                <a:cs typeface="Arial" pitchFamily="34" charset="0"/>
              </a:rPr>
              <a:t>(e.g., CCV, VCC, CCVC).</a:t>
            </a:r>
          </a:p>
          <a:p>
            <a:pPr marL="393192" lvl="1" indent="0">
              <a:buNone/>
            </a:pPr>
            <a:r>
              <a:rPr lang="en-US" dirty="0">
                <a:latin typeface="Arial" pitchFamily="34" charset="0"/>
                <a:cs typeface="Arial" pitchFamily="34" charset="0"/>
              </a:rPr>
              <a:t> </a:t>
            </a:r>
            <a:r>
              <a:rPr lang="en-US" dirty="0" smtClean="0">
                <a:latin typeface="Arial" pitchFamily="34" charset="0"/>
                <a:cs typeface="Arial" pitchFamily="34" charset="0"/>
              </a:rPr>
              <a:t> 4.  Imaging &amp; reading from syllable boards</a:t>
            </a:r>
          </a:p>
          <a:p>
            <a:pPr marL="393192" lvl="1" indent="0">
              <a:buNone/>
            </a:pPr>
            <a:r>
              <a:rPr lang="en-US" dirty="0" smtClean="0">
                <a:latin typeface="Arial" pitchFamily="34" charset="0"/>
                <a:cs typeface="Arial" pitchFamily="34" charset="0"/>
              </a:rPr>
              <a:t>  5.  Decoding lists of words in workbooks.</a:t>
            </a:r>
          </a:p>
          <a:p>
            <a:pPr marL="393192" lvl="1" indent="0">
              <a:buNone/>
            </a:pPr>
            <a:r>
              <a:rPr lang="en-US" dirty="0" smtClean="0">
                <a:latin typeface="Arial" pitchFamily="34" charset="0"/>
                <a:cs typeface="Arial" pitchFamily="34" charset="0"/>
              </a:rPr>
              <a:t>  6.  Using imagery to learn 500 sight words.</a:t>
            </a:r>
          </a:p>
          <a:p>
            <a:pPr marL="393192" lvl="1" indent="0">
              <a:buNone/>
            </a:pPr>
            <a:r>
              <a:rPr lang="en-US" dirty="0" smtClean="0">
                <a:latin typeface="Arial" pitchFamily="34" charset="0"/>
                <a:cs typeface="Arial" pitchFamily="34" charset="0"/>
              </a:rPr>
              <a:t>  7.  Using imagery to spell words.</a:t>
            </a:r>
          </a:p>
          <a:p>
            <a:pPr marL="393192" lvl="1" indent="0">
              <a:buClr>
                <a:srgbClr val="2DA2BF"/>
              </a:buClr>
              <a:buNone/>
            </a:pPr>
            <a:r>
              <a:rPr lang="en-US" dirty="0" smtClean="0">
                <a:latin typeface="Arial" pitchFamily="34" charset="0"/>
                <a:cs typeface="Arial" pitchFamily="34" charset="0"/>
              </a:rPr>
              <a:t>  8.  </a:t>
            </a:r>
            <a:r>
              <a:rPr lang="en-US" dirty="0" smtClean="0">
                <a:solidFill>
                  <a:prstClr val="black"/>
                </a:solidFill>
                <a:latin typeface="Arial" pitchFamily="34" charset="0"/>
                <a:cs typeface="Arial" pitchFamily="34" charset="0"/>
              </a:rPr>
              <a:t>Imaging </a:t>
            </a:r>
            <a:r>
              <a:rPr lang="en-US" dirty="0">
                <a:solidFill>
                  <a:prstClr val="black"/>
                </a:solidFill>
                <a:latin typeface="Arial" pitchFamily="34" charset="0"/>
                <a:cs typeface="Arial" pitchFamily="34" charset="0"/>
              </a:rPr>
              <a:t>multisyllable </a:t>
            </a:r>
            <a:r>
              <a:rPr lang="en-US" dirty="0" smtClean="0">
                <a:solidFill>
                  <a:prstClr val="black"/>
                </a:solidFill>
                <a:latin typeface="Arial" pitchFamily="34" charset="0"/>
                <a:cs typeface="Arial" pitchFamily="34" charset="0"/>
              </a:rPr>
              <a:t>words </a:t>
            </a:r>
            <a:r>
              <a:rPr lang="en-US" sz="2000" dirty="0" smtClean="0">
                <a:solidFill>
                  <a:prstClr val="black"/>
                </a:solidFill>
                <a:latin typeface="Arial" pitchFamily="34" charset="0"/>
                <a:cs typeface="Arial" pitchFamily="34" charset="0"/>
              </a:rPr>
              <a:t>(2, 3, &amp; 4 syllables).</a:t>
            </a:r>
            <a:endParaRPr lang="en-US" sz="2000" dirty="0">
              <a:solidFill>
                <a:prstClr val="black"/>
              </a:solidFill>
              <a:latin typeface="Arial" pitchFamily="34" charset="0"/>
              <a:cs typeface="Arial" pitchFamily="34" charset="0"/>
            </a:endParaRPr>
          </a:p>
          <a:p>
            <a:pPr marL="393192" lvl="1" indent="0">
              <a:buNone/>
            </a:pPr>
            <a:r>
              <a:rPr lang="en-US" dirty="0" smtClean="0">
                <a:latin typeface="Arial" pitchFamily="34" charset="0"/>
                <a:cs typeface="Arial" pitchFamily="34" charset="0"/>
              </a:rPr>
              <a:t>  9.  Applying imagery to reading in context.  </a:t>
            </a:r>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scene3d>
              <a:camera prst="orthographicFront"/>
              <a:lightRig rig="soft" dir="t"/>
            </a:scene3d>
            <a:sp3d extrusionH="57150" prstMaterial="softEdge">
              <a:bevelT w="317500" h="25400"/>
              <a:bevelB w="82550" h="38100" prst="coolSlant"/>
            </a:sp3d>
          </a:bodyPr>
          <a:lstStyle/>
          <a:p>
            <a:pPr algn="ctr"/>
            <a:r>
              <a:rPr lang="en-US" dirty="0" smtClean="0">
                <a:solidFill>
                  <a:srgbClr val="FC5104"/>
                </a:solidFill>
                <a:effectLst>
                  <a:outerShdw blurRad="50800" dist="63500" dir="5400000" algn="ctr" rotWithShape="0">
                    <a:srgbClr val="000000">
                      <a:alpha val="43137"/>
                    </a:srgbClr>
                  </a:outerShdw>
                </a:effectLst>
              </a:rPr>
              <a:t>Seeing Stars Program</a:t>
            </a:r>
            <a:br>
              <a:rPr lang="en-US" dirty="0" smtClean="0">
                <a:solidFill>
                  <a:srgbClr val="FC5104"/>
                </a:solidFill>
                <a:effectLst>
                  <a:outerShdw blurRad="50800" dist="63500" dir="5400000" algn="ctr" rotWithShape="0">
                    <a:srgbClr val="000000">
                      <a:alpha val="43137"/>
                    </a:srgbClr>
                  </a:outerShdw>
                </a:effectLst>
              </a:rPr>
            </a:br>
            <a:r>
              <a:rPr lang="en-US" sz="2000" dirty="0" smtClean="0"/>
              <a:t>By: Nanci Bell</a:t>
            </a:r>
            <a:endParaRPr lang="en-US" sz="2000" dirty="0"/>
          </a:p>
        </p:txBody>
      </p:sp>
      <p:pic>
        <p:nvPicPr>
          <p:cNvPr id="1026" name="Picture 2" descr="C:\Users\rteffaine\AppData\Local\Microsoft\Windows\Temporary Internet Files\Content.IE5\QGOFEWD8\MC9004126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81000"/>
            <a:ext cx="1078849" cy="1036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teffaine\AppData\Local\Microsoft\Windows\Temporary Internet Files\Content.IE5\21MVAGZG\MC9003519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92471"/>
            <a:ext cx="727413" cy="58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4874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mtClean="0">
                <a:solidFill>
                  <a:schemeClr val="accent1">
                    <a:lumMod val="75000"/>
                  </a:schemeClr>
                </a:solidFill>
              </a:rPr>
              <a:t>Seeing Stars Intro Video</a:t>
            </a:r>
            <a:endParaRPr lang="en-US">
              <a:solidFill>
                <a:schemeClr val="accent1">
                  <a:lumMod val="75000"/>
                </a:schemeClr>
              </a:solidFill>
            </a:endParaRPr>
          </a:p>
        </p:txBody>
      </p:sp>
      <p:pic>
        <p:nvPicPr>
          <p:cNvPr id="1028" name="Picture 4" descr="C:\Users\rteffaine\AppData\Local\Microsoft\Windows\Temporary Internet Files\Content.IE5\3YWHOL48\MC900412684[1].wmf">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057400"/>
            <a:ext cx="3585172" cy="344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55759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4635693"/>
          </a:xfrm>
        </p:spPr>
        <p:txBody>
          <a:bodyPr>
            <a:noAutofit/>
          </a:bodyPr>
          <a:lstStyle/>
          <a:p>
            <a:pPr marL="109728" indent="0">
              <a:buNone/>
            </a:pPr>
            <a:r>
              <a:rPr lang="en-US" sz="2100" dirty="0" smtClean="0">
                <a:latin typeface="Arial" pitchFamily="34" charset="0"/>
                <a:cs typeface="Arial" pitchFamily="34" charset="0"/>
              </a:rPr>
              <a:t>1.  Using visual language.</a:t>
            </a:r>
            <a:r>
              <a:rPr lang="en-US" sz="2100" dirty="0" smtClean="0">
                <a:solidFill>
                  <a:schemeClr val="bg2">
                    <a:lumMod val="25000"/>
                  </a:schemeClr>
                </a:solidFill>
                <a:latin typeface="Arial" pitchFamily="34" charset="0"/>
                <a:cs typeface="Arial" pitchFamily="34" charset="0"/>
              </a:rPr>
              <a:t> </a:t>
            </a:r>
            <a:r>
              <a:rPr lang="en-US" sz="2100" dirty="0" smtClean="0">
                <a:solidFill>
                  <a:srgbClr val="00B0F0"/>
                </a:solidFill>
                <a:latin typeface="Arial" pitchFamily="34" charset="0"/>
                <a:cs typeface="Arial" pitchFamily="34" charset="0"/>
              </a:rPr>
              <a:t>(e.g., What do you picture?)</a:t>
            </a:r>
          </a:p>
          <a:p>
            <a:pPr marL="109728" indent="0">
              <a:buNone/>
            </a:pPr>
            <a:r>
              <a:rPr lang="en-US" sz="2100" dirty="0" smtClean="0">
                <a:latin typeface="Arial" pitchFamily="34" charset="0"/>
                <a:cs typeface="Arial" pitchFamily="34" charset="0"/>
              </a:rPr>
              <a:t>2.  “Air-writing” words while saying each letter, &amp; looking up to the </a:t>
            </a:r>
            <a:r>
              <a:rPr lang="en-US" sz="2100" smtClean="0">
                <a:latin typeface="Arial" pitchFamily="34" charset="0"/>
                <a:cs typeface="Arial" pitchFamily="34" charset="0"/>
              </a:rPr>
              <a:t>right side to encode the words.</a:t>
            </a:r>
            <a:endParaRPr lang="en-US" sz="2100" dirty="0" smtClean="0">
              <a:latin typeface="Arial" pitchFamily="34" charset="0"/>
              <a:cs typeface="Arial" pitchFamily="34" charset="0"/>
            </a:endParaRPr>
          </a:p>
          <a:p>
            <a:pPr marL="109728" indent="0">
              <a:buNone/>
            </a:pPr>
            <a:r>
              <a:rPr lang="en-US" sz="2100" dirty="0">
                <a:latin typeface="Arial" pitchFamily="34" charset="0"/>
                <a:cs typeface="Arial" pitchFamily="34" charset="0"/>
              </a:rPr>
              <a:t>3</a:t>
            </a:r>
            <a:r>
              <a:rPr lang="en-US" sz="2100" dirty="0" smtClean="0">
                <a:latin typeface="Arial" pitchFamily="34" charset="0"/>
                <a:cs typeface="Arial" pitchFamily="34" charset="0"/>
              </a:rPr>
              <a:t>.  Recalling letter positions in sight words. </a:t>
            </a:r>
          </a:p>
          <a:p>
            <a:pPr marL="109728" indent="0">
              <a:buNone/>
            </a:pPr>
            <a:r>
              <a:rPr lang="en-US" sz="2100" dirty="0" smtClean="0">
                <a:solidFill>
                  <a:srgbClr val="00B0F0"/>
                </a:solidFill>
                <a:latin typeface="Arial" pitchFamily="34" charset="0"/>
                <a:cs typeface="Arial" pitchFamily="34" charset="0"/>
              </a:rPr>
              <a:t>(e.g., What is the first letter you pictured?  What is the third letter?  What is the last letter?).</a:t>
            </a:r>
          </a:p>
          <a:p>
            <a:pPr marL="109728" indent="0">
              <a:buNone/>
            </a:pPr>
            <a:r>
              <a:rPr lang="en-US" sz="2100" dirty="0">
                <a:latin typeface="Arial" pitchFamily="34" charset="0"/>
                <a:cs typeface="Arial" pitchFamily="34" charset="0"/>
              </a:rPr>
              <a:t>4</a:t>
            </a:r>
            <a:r>
              <a:rPr lang="en-US" sz="2100" dirty="0" smtClean="0">
                <a:latin typeface="Arial" pitchFamily="34" charset="0"/>
                <a:cs typeface="Arial" pitchFamily="34" charset="0"/>
              </a:rPr>
              <a:t>.  Adding, omitting, or substituting letters.</a:t>
            </a:r>
          </a:p>
          <a:p>
            <a:pPr marL="109728" indent="0">
              <a:buNone/>
            </a:pPr>
            <a:r>
              <a:rPr lang="en-US" sz="2100" dirty="0">
                <a:latin typeface="Arial" pitchFamily="34" charset="0"/>
                <a:cs typeface="Arial" pitchFamily="34" charset="0"/>
              </a:rPr>
              <a:t>5</a:t>
            </a:r>
            <a:r>
              <a:rPr lang="en-US" sz="2100" dirty="0" smtClean="0">
                <a:latin typeface="Arial" pitchFamily="34" charset="0"/>
                <a:cs typeface="Arial" pitchFamily="34" charset="0"/>
              </a:rPr>
              <a:t>.  Spelling words backwards </a:t>
            </a:r>
            <a:r>
              <a:rPr lang="en-US" sz="2100" dirty="0" smtClean="0">
                <a:solidFill>
                  <a:srgbClr val="00B0F0"/>
                </a:solidFill>
                <a:latin typeface="Arial" pitchFamily="34" charset="0"/>
                <a:cs typeface="Arial" pitchFamily="34" charset="0"/>
              </a:rPr>
              <a:t>(e.g., “Say the letters backwards”).</a:t>
            </a:r>
          </a:p>
          <a:p>
            <a:pPr marL="109728" indent="0">
              <a:buNone/>
            </a:pPr>
            <a:r>
              <a:rPr lang="en-US" sz="2100" dirty="0" smtClean="0">
                <a:latin typeface="Arial" pitchFamily="34" charset="0"/>
                <a:cs typeface="Arial" pitchFamily="34" charset="0"/>
              </a:rPr>
              <a:t>6.  Flash </a:t>
            </a:r>
            <a:r>
              <a:rPr lang="en-US" sz="2100" dirty="0">
                <a:latin typeface="Arial" pitchFamily="34" charset="0"/>
                <a:cs typeface="Arial" pitchFamily="34" charset="0"/>
              </a:rPr>
              <a:t>card drill with </a:t>
            </a:r>
            <a:r>
              <a:rPr lang="en-US" sz="2100" dirty="0" smtClean="0">
                <a:latin typeface="Arial" pitchFamily="34" charset="0"/>
                <a:cs typeface="Arial" pitchFamily="34" charset="0"/>
              </a:rPr>
              <a:t>sight words to enhance automaticity.</a:t>
            </a:r>
            <a:endParaRPr lang="en-US" sz="2100" dirty="0">
              <a:latin typeface="Arial" pitchFamily="34" charset="0"/>
              <a:cs typeface="Arial" pitchFamily="34" charset="0"/>
            </a:endParaRPr>
          </a:p>
          <a:p>
            <a:pPr marL="109728" indent="0">
              <a:buNone/>
            </a:pPr>
            <a:r>
              <a:rPr lang="en-US" sz="2100" dirty="0">
                <a:latin typeface="Arial" pitchFamily="34" charset="0"/>
                <a:cs typeface="Arial" pitchFamily="34" charset="0"/>
              </a:rPr>
              <a:t>7</a:t>
            </a:r>
            <a:r>
              <a:rPr lang="en-US" sz="2100" dirty="0" smtClean="0">
                <a:latin typeface="Arial" pitchFamily="34" charset="0"/>
                <a:cs typeface="Arial" pitchFamily="34" charset="0"/>
              </a:rPr>
              <a:t>.  Syllable-board writing with index finger (orthographic loop).</a:t>
            </a:r>
          </a:p>
          <a:p>
            <a:pPr marL="109728" indent="0">
              <a:buNone/>
            </a:pPr>
            <a:r>
              <a:rPr lang="en-US" sz="2100" dirty="0">
                <a:latin typeface="Arial" pitchFamily="34" charset="0"/>
                <a:cs typeface="Arial" pitchFamily="34" charset="0"/>
              </a:rPr>
              <a:t>8</a:t>
            </a:r>
            <a:r>
              <a:rPr lang="en-US" sz="2100" dirty="0" smtClean="0">
                <a:latin typeface="Arial" pitchFamily="34" charset="0"/>
                <a:cs typeface="Arial" pitchFamily="34" charset="0"/>
              </a:rPr>
              <a:t>.  Spelling words with a pencil by underlining difficult parts, air-writing them, bolding them, then spelling them from memory.  </a:t>
            </a:r>
            <a:endParaRPr lang="en-US" sz="2100" dirty="0">
              <a:latin typeface="Arial" pitchFamily="34" charset="0"/>
              <a:cs typeface="Arial" pitchFamily="34" charset="0"/>
            </a:endParaRPr>
          </a:p>
        </p:txBody>
      </p:sp>
      <p:sp>
        <p:nvSpPr>
          <p:cNvPr id="3" name="Title 2"/>
          <p:cNvSpPr>
            <a:spLocks noGrp="1"/>
          </p:cNvSpPr>
          <p:nvPr>
            <p:ph type="title"/>
          </p:nvPr>
        </p:nvSpPr>
        <p:spPr/>
        <p:txBody>
          <a:bodyPr>
            <a:scene3d>
              <a:camera prst="orthographicFront"/>
              <a:lightRig rig="soft" dir="t"/>
            </a:scene3d>
            <a:sp3d prstMaterial="softEdge">
              <a:bevelT w="317500" h="25400"/>
              <a:bevelB w="82550" h="38100" prst="coolSlant"/>
            </a:sp3d>
          </a:bodyPr>
          <a:lstStyle/>
          <a:p>
            <a:pPr algn="ctr"/>
            <a:r>
              <a:rPr lang="en-US" dirty="0" smtClean="0">
                <a:solidFill>
                  <a:srgbClr val="FC5104"/>
                </a:solidFill>
                <a:effectLst>
                  <a:outerShdw blurRad="50800" dist="38100" dir="8100000" algn="tr" rotWithShape="0">
                    <a:prstClr val="black">
                      <a:alpha val="40000"/>
                    </a:prstClr>
                  </a:outerShdw>
                </a:effectLst>
              </a:rPr>
              <a:t>Seeing Stars Strategies</a:t>
            </a:r>
            <a:endParaRPr lang="en-US" dirty="0">
              <a:solidFill>
                <a:srgbClr val="FC5104"/>
              </a:solidFill>
              <a:effectLst>
                <a:outerShdw blurRad="50800" dist="38100" dir="8100000" algn="tr" rotWithShape="0">
                  <a:prstClr val="black">
                    <a:alpha val="40000"/>
                  </a:prstClr>
                </a:outerShdw>
              </a:effectLst>
            </a:endParaRPr>
          </a:p>
        </p:txBody>
      </p:sp>
      <p:pic>
        <p:nvPicPr>
          <p:cNvPr id="2050" name="Picture 2" descr="C:\Users\rteffaine\AppData\Local\Microsoft\Windows\Temporary Internet Files\Content.IE5\QGOFEWD8\MC9004126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04800"/>
            <a:ext cx="999545" cy="9604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teffaine\AppData\Local\Microsoft\Windows\Temporary Internet Files\Content.IE5\21MVAGZG\MC9003519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2471"/>
            <a:ext cx="727413" cy="58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00090"/>
            <a:ext cx="7467600" cy="523220"/>
          </a:xfrm>
          <a:prstGeom prst="rect">
            <a:avLst/>
          </a:prstGeom>
          <a:noFill/>
        </p:spPr>
        <p:txBody>
          <a:bodyPr wrap="square" rtlCol="0">
            <a:spAutoFit/>
          </a:bodyPr>
          <a:lstStyle/>
          <a:p>
            <a:r>
              <a:rPr lang="en-US" sz="2800" b="1" smtClean="0">
                <a:solidFill>
                  <a:schemeClr val="bg2">
                    <a:lumMod val="25000"/>
                  </a:schemeClr>
                </a:solidFill>
                <a:latin typeface="Arial" panose="020B0604020202020204" pitchFamily="34" charset="0"/>
                <a:cs typeface="Arial" panose="020B0604020202020204" pitchFamily="34" charset="0"/>
              </a:rPr>
              <a:t>Exercise:</a:t>
            </a:r>
            <a:r>
              <a:rPr lang="en-US" sz="2800" b="1" smtClean="0">
                <a:latin typeface="Arial" panose="020B0604020202020204" pitchFamily="34" charset="0"/>
                <a:cs typeface="Arial" panose="020B0604020202020204" pitchFamily="34" charset="0"/>
              </a:rPr>
              <a:t>  Image letters and sounds.</a:t>
            </a:r>
            <a:endParaRPr lang="en-US" sz="2800" b="1">
              <a:latin typeface="Arial" panose="020B0604020202020204" pitchFamily="34" charset="0"/>
              <a:cs typeface="Arial" panose="020B0604020202020204" pitchFamily="34" charset="0"/>
            </a:endParaRPr>
          </a:p>
        </p:txBody>
      </p:sp>
      <p:sp>
        <p:nvSpPr>
          <p:cNvPr id="3" name="TextBox 2"/>
          <p:cNvSpPr txBox="1"/>
          <p:nvPr/>
        </p:nvSpPr>
        <p:spPr>
          <a:xfrm>
            <a:off x="685800" y="2514600"/>
            <a:ext cx="8155656" cy="2215991"/>
          </a:xfrm>
          <a:prstGeom prst="rect">
            <a:avLst/>
          </a:prstGeom>
          <a:noFill/>
        </p:spPr>
        <p:txBody>
          <a:bodyPr wrap="square" rtlCol="0">
            <a:spAutoFit/>
          </a:bodyPr>
          <a:lstStyle/>
          <a:p>
            <a:pPr marL="342900" indent="-342900">
              <a:buAutoNum type="arabicPeriod"/>
            </a:pPr>
            <a:r>
              <a:rPr lang="en-US" sz="2400" smtClean="0"/>
              <a:t> Trace the letter with your index finger.</a:t>
            </a:r>
          </a:p>
          <a:p>
            <a:pPr marL="342900" indent="-342900">
              <a:buAutoNum type="arabicPeriod"/>
            </a:pPr>
            <a:r>
              <a:rPr lang="en-US" sz="2400" smtClean="0"/>
              <a:t> Say the letter name, and then the sound it makes.</a:t>
            </a:r>
          </a:p>
          <a:p>
            <a:pPr marL="342900" indent="-342900">
              <a:buAutoNum type="arabicPeriod"/>
            </a:pPr>
            <a:r>
              <a:rPr lang="en-US" sz="2400" smtClean="0"/>
              <a:t> Once the letter disappears, look up to the right </a:t>
            </a:r>
          </a:p>
          <a:p>
            <a:r>
              <a:rPr lang="en-US" sz="2400"/>
              <a:t> </a:t>
            </a:r>
            <a:r>
              <a:rPr lang="en-US" sz="2400" smtClean="0"/>
              <a:t>    and picture the letter in your mind.</a:t>
            </a:r>
          </a:p>
          <a:p>
            <a:r>
              <a:rPr lang="en-US" sz="2400" smtClean="0"/>
              <a:t>4.  Name &amp; sound the letter as you air write it.</a:t>
            </a:r>
          </a:p>
          <a:p>
            <a:endParaRPr lang="en-US"/>
          </a:p>
        </p:txBody>
      </p:sp>
    </p:spTree>
    <p:extLst>
      <p:ext uri="{BB962C8B-B14F-4D97-AF65-F5344CB8AC3E}">
        <p14:creationId xmlns:p14="http://schemas.microsoft.com/office/powerpoint/2010/main" val="236018875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533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57600" y="2544901"/>
            <a:ext cx="1467068" cy="3170099"/>
          </a:xfrm>
          <a:prstGeom prst="rect">
            <a:avLst/>
          </a:prstGeom>
          <a:noFill/>
        </p:spPr>
        <p:txBody>
          <a:bodyPr wrap="none" rtlCol="0">
            <a:spAutoFit/>
          </a:bodyPr>
          <a:lstStyle/>
          <a:p>
            <a:r>
              <a:rPr lang="en-US" sz="20000" smtClean="0">
                <a:latin typeface="Arial" panose="020B0604020202020204" pitchFamily="34" charset="0"/>
                <a:cs typeface="Arial" panose="020B0604020202020204" pitchFamily="34" charset="0"/>
              </a:rPr>
              <a:t>k</a:t>
            </a:r>
            <a:endParaRPr lang="en-US" sz="20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3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00090"/>
            <a:ext cx="7467600" cy="523220"/>
          </a:xfrm>
          <a:prstGeom prst="rect">
            <a:avLst/>
          </a:prstGeom>
          <a:noFill/>
        </p:spPr>
        <p:txBody>
          <a:bodyPr wrap="square" rtlCol="0">
            <a:spAutoFit/>
          </a:bodyPr>
          <a:lstStyle/>
          <a:p>
            <a:r>
              <a:rPr lang="en-US" sz="2800" b="1" smtClean="0">
                <a:solidFill>
                  <a:schemeClr val="bg2">
                    <a:lumMod val="25000"/>
                  </a:schemeClr>
                </a:solidFill>
                <a:latin typeface="Arial" panose="020B0604020202020204" pitchFamily="34" charset="0"/>
                <a:cs typeface="Arial" panose="020B0604020202020204" pitchFamily="34" charset="0"/>
              </a:rPr>
              <a:t>Exercise:</a:t>
            </a:r>
            <a:r>
              <a:rPr lang="en-US" sz="2800" b="1" smtClean="0">
                <a:latin typeface="Arial" panose="020B0604020202020204" pitchFamily="34" charset="0"/>
                <a:cs typeface="Arial" panose="020B0604020202020204" pitchFamily="34" charset="0"/>
              </a:rPr>
              <a:t>  Image and read sight words</a:t>
            </a:r>
            <a:endParaRPr lang="en-US" sz="2800" b="1">
              <a:latin typeface="Arial" panose="020B0604020202020204" pitchFamily="34" charset="0"/>
              <a:cs typeface="Arial" panose="020B0604020202020204" pitchFamily="34" charset="0"/>
            </a:endParaRPr>
          </a:p>
        </p:txBody>
      </p:sp>
      <p:sp>
        <p:nvSpPr>
          <p:cNvPr id="3" name="TextBox 2"/>
          <p:cNvSpPr txBox="1"/>
          <p:nvPr/>
        </p:nvSpPr>
        <p:spPr>
          <a:xfrm>
            <a:off x="700587" y="2438400"/>
            <a:ext cx="7742825" cy="2677656"/>
          </a:xfrm>
          <a:prstGeom prst="rect">
            <a:avLst/>
          </a:prstGeom>
          <a:noFill/>
        </p:spPr>
        <p:txBody>
          <a:bodyPr wrap="none" rtlCol="0">
            <a:spAutoFit/>
          </a:bodyPr>
          <a:lstStyle/>
          <a:p>
            <a:pPr marL="342900" indent="-342900">
              <a:buAutoNum type="arabicPeriod"/>
            </a:pPr>
            <a:r>
              <a:rPr lang="en-US" sz="2400" smtClean="0"/>
              <a:t> Carefully examine the word I read to you.</a:t>
            </a:r>
          </a:p>
          <a:p>
            <a:pPr marL="342900" indent="-342900">
              <a:buAutoNum type="arabicPeriod"/>
            </a:pPr>
            <a:r>
              <a:rPr lang="en-US" sz="2400" smtClean="0"/>
              <a:t> Once the word disappears, look up to the right </a:t>
            </a:r>
          </a:p>
          <a:p>
            <a:r>
              <a:rPr lang="en-US" sz="2400"/>
              <a:t> </a:t>
            </a:r>
            <a:r>
              <a:rPr lang="en-US" sz="2400" smtClean="0"/>
              <a:t>    and picture the word in your mind.</a:t>
            </a:r>
          </a:p>
          <a:p>
            <a:pPr marL="457200" indent="-457200">
              <a:buAutoNum type="arabicPeriod" startAt="4"/>
            </a:pPr>
            <a:r>
              <a:rPr lang="en-US" sz="2400" smtClean="0"/>
              <a:t>Air-write the word as you name each letter.</a:t>
            </a:r>
          </a:p>
          <a:p>
            <a:pPr marL="457200" indent="-457200">
              <a:buAutoNum type="arabicPeriod" startAt="4"/>
            </a:pPr>
            <a:r>
              <a:rPr lang="en-US" sz="2400" smtClean="0"/>
              <a:t>Name specific letters I request in the word.</a:t>
            </a:r>
          </a:p>
          <a:p>
            <a:pPr marL="457200" indent="-457200">
              <a:buAutoNum type="arabicPeriod" startAt="4"/>
            </a:pPr>
            <a:r>
              <a:rPr lang="en-US" sz="2400" smtClean="0"/>
              <a:t>Name the word.</a:t>
            </a:r>
          </a:p>
          <a:p>
            <a:pPr marL="457200" indent="-457200">
              <a:buAutoNum type="arabicPeriod" startAt="4"/>
            </a:pPr>
            <a:r>
              <a:rPr lang="en-US" sz="2400" smtClean="0"/>
              <a:t>Say the letters you see backwards.</a:t>
            </a:r>
          </a:p>
        </p:txBody>
      </p:sp>
    </p:spTree>
    <p:extLst>
      <p:ext uri="{BB962C8B-B14F-4D97-AF65-F5344CB8AC3E}">
        <p14:creationId xmlns:p14="http://schemas.microsoft.com/office/powerpoint/2010/main" val="15608944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10200"/>
          </a:xfrm>
        </p:spPr>
        <p:txBody>
          <a:bodyPr>
            <a:noAutofit/>
          </a:bodyPr>
          <a:lstStyle/>
          <a:p>
            <a:r>
              <a:rPr lang="en-CA" sz="2200" u="sng" dirty="0" smtClean="0">
                <a:latin typeface="Arial" pitchFamily="34" charset="0"/>
                <a:cs typeface="Arial" pitchFamily="34" charset="0"/>
              </a:rPr>
              <a:t>1900-1930:</a:t>
            </a:r>
            <a:r>
              <a:rPr lang="en-CA" sz="2200" dirty="0" smtClean="0">
                <a:latin typeface="Arial" pitchFamily="34" charset="0"/>
                <a:cs typeface="Arial" pitchFamily="34" charset="0"/>
              </a:rPr>
              <a:t> Sentence recitation method, then sound-symbol</a:t>
            </a:r>
            <a:endParaRPr lang="en-US" sz="2200" dirty="0" smtClean="0">
              <a:latin typeface="Arial" pitchFamily="34" charset="0"/>
              <a:cs typeface="Arial" pitchFamily="34" charset="0"/>
            </a:endParaRPr>
          </a:p>
          <a:p>
            <a:r>
              <a:rPr lang="en-US" sz="2200" u="sng" dirty="0" smtClean="0">
                <a:latin typeface="Arial" pitchFamily="34" charset="0"/>
                <a:cs typeface="Arial" pitchFamily="34" charset="0"/>
              </a:rPr>
              <a:t>1930-1960:</a:t>
            </a:r>
            <a:r>
              <a:rPr lang="en-US" sz="2200" dirty="0" smtClean="0">
                <a:latin typeface="Arial" pitchFamily="34" charset="0"/>
                <a:cs typeface="Arial" pitchFamily="34" charset="0"/>
              </a:rPr>
              <a:t> “Dick &amp; Jane” – whole word &amp; controlled vocab.</a:t>
            </a:r>
          </a:p>
          <a:p>
            <a:pPr lvl="1"/>
            <a:r>
              <a:rPr lang="en-US" sz="2200" dirty="0" smtClean="0">
                <a:latin typeface="Arial" pitchFamily="34" charset="0"/>
                <a:cs typeface="Arial" pitchFamily="34" charset="0"/>
              </a:rPr>
              <a:t>1948 - William S. Gray argued in his book “</a:t>
            </a:r>
            <a:r>
              <a:rPr lang="en-US" sz="2200" dirty="0" smtClean="0">
                <a:solidFill>
                  <a:schemeClr val="bg2">
                    <a:lumMod val="50000"/>
                  </a:schemeClr>
                </a:solidFill>
                <a:effectLst>
                  <a:outerShdw blurRad="50800" dist="38100" dir="8100000" algn="tr" rotWithShape="0">
                    <a:prstClr val="black">
                      <a:alpha val="40000"/>
                    </a:prstClr>
                  </a:outerShdw>
                </a:effectLst>
                <a:latin typeface="Arial" pitchFamily="34" charset="0"/>
                <a:cs typeface="Arial" pitchFamily="34" charset="0"/>
              </a:rPr>
              <a:t>On Their Own Reading</a:t>
            </a:r>
            <a:r>
              <a:rPr lang="en-US" sz="2200" dirty="0" smtClean="0">
                <a:latin typeface="Arial" pitchFamily="34" charset="0"/>
                <a:cs typeface="Arial" pitchFamily="34" charset="0"/>
              </a:rPr>
              <a:t>” for the “</a:t>
            </a:r>
            <a:r>
              <a:rPr lang="en-US" sz="2200" b="1" dirty="0" smtClean="0">
                <a:latin typeface="Arial" pitchFamily="34" charset="0"/>
                <a:cs typeface="Arial" pitchFamily="34" charset="0"/>
              </a:rPr>
              <a:t>Look-Say</a:t>
            </a:r>
            <a:r>
              <a:rPr lang="en-US" sz="2200" dirty="0" smtClean="0">
                <a:latin typeface="Arial" pitchFamily="34" charset="0"/>
                <a:cs typeface="Arial" pitchFamily="34" charset="0"/>
              </a:rPr>
              <a:t>” method. </a:t>
            </a:r>
          </a:p>
          <a:p>
            <a:pPr lvl="1"/>
            <a:r>
              <a:rPr lang="en-US" sz="2200" dirty="0" smtClean="0">
                <a:latin typeface="Arial" pitchFamily="34" charset="0"/>
                <a:cs typeface="Arial" pitchFamily="34" charset="0"/>
              </a:rPr>
              <a:t>1955 - Rudolf Flesch argued in his book “</a:t>
            </a:r>
            <a:r>
              <a:rPr lang="en-US" sz="2200" dirty="0" smtClean="0">
                <a:solidFill>
                  <a:schemeClr val="bg2">
                    <a:lumMod val="50000"/>
                  </a:schemeClr>
                </a:solidFill>
                <a:effectLst>
                  <a:outerShdw blurRad="50800" dist="38100" dir="8100000" algn="tr" rotWithShape="0">
                    <a:prstClr val="black">
                      <a:alpha val="40000"/>
                    </a:prstClr>
                  </a:outerShdw>
                </a:effectLst>
                <a:latin typeface="Arial" pitchFamily="34" charset="0"/>
                <a:cs typeface="Arial" pitchFamily="34" charset="0"/>
              </a:rPr>
              <a:t>Why Johnny Can’t Read</a:t>
            </a:r>
            <a:r>
              <a:rPr lang="en-US" sz="2200" dirty="0" smtClean="0">
                <a:latin typeface="Arial" pitchFamily="34" charset="0"/>
                <a:cs typeface="Arial" pitchFamily="34" charset="0"/>
              </a:rPr>
              <a:t>” for “</a:t>
            </a:r>
            <a:r>
              <a:rPr lang="en-US" sz="2200" b="1" dirty="0" smtClean="0">
                <a:latin typeface="Arial" pitchFamily="34" charset="0"/>
                <a:cs typeface="Arial" pitchFamily="34" charset="0"/>
              </a:rPr>
              <a:t>Phonics</a:t>
            </a:r>
            <a:r>
              <a:rPr lang="en-US" sz="2200" dirty="0" smtClean="0">
                <a:latin typeface="Arial" pitchFamily="34" charset="0"/>
                <a:cs typeface="Arial" pitchFamily="34" charset="0"/>
              </a:rPr>
              <a:t>.”</a:t>
            </a:r>
          </a:p>
          <a:p>
            <a:r>
              <a:rPr lang="en-US" sz="2200" u="sng" dirty="0" smtClean="0">
                <a:latin typeface="Arial" pitchFamily="34" charset="0"/>
                <a:cs typeface="Arial" pitchFamily="34" charset="0"/>
              </a:rPr>
              <a:t>1960-1970:</a:t>
            </a:r>
            <a:r>
              <a:rPr lang="en-US" sz="2200" dirty="0" smtClean="0">
                <a:latin typeface="Arial" pitchFamily="34" charset="0"/>
                <a:cs typeface="Arial" pitchFamily="34" charset="0"/>
              </a:rPr>
              <a:t>  Mix of Phonics, </a:t>
            </a:r>
            <a:r>
              <a:rPr lang="en-US" sz="2200" dirty="0">
                <a:latin typeface="Arial" pitchFamily="34" charset="0"/>
                <a:cs typeface="Arial" pitchFamily="34" charset="0"/>
              </a:rPr>
              <a:t>B</a:t>
            </a:r>
            <a:r>
              <a:rPr lang="en-US" sz="2200" dirty="0" smtClean="0">
                <a:latin typeface="Arial" pitchFamily="34" charset="0"/>
                <a:cs typeface="Arial" pitchFamily="34" charset="0"/>
              </a:rPr>
              <a:t>asal Readers, Initial Teaching Alphabet, </a:t>
            </a:r>
            <a:r>
              <a:rPr lang="en-US" sz="2200" dirty="0">
                <a:latin typeface="Arial" pitchFamily="34" charset="0"/>
                <a:cs typeface="Arial" pitchFamily="34" charset="0"/>
              </a:rPr>
              <a:t>W</a:t>
            </a:r>
            <a:r>
              <a:rPr lang="en-US" sz="2200" dirty="0" smtClean="0">
                <a:latin typeface="Arial" pitchFamily="34" charset="0"/>
                <a:cs typeface="Arial" pitchFamily="34" charset="0"/>
              </a:rPr>
              <a:t>hole Word, &amp; Language Experience approaches.</a:t>
            </a:r>
          </a:p>
          <a:p>
            <a:pPr lvl="1"/>
            <a:r>
              <a:rPr lang="en-US" sz="2200" dirty="0" smtClean="0">
                <a:latin typeface="Arial" pitchFamily="34" charset="0"/>
                <a:cs typeface="Arial" pitchFamily="34" charset="0"/>
              </a:rPr>
              <a:t>In </a:t>
            </a:r>
            <a:r>
              <a:rPr lang="en-US" sz="2200" dirty="0">
                <a:latin typeface="Arial" pitchFamily="34" charset="0"/>
                <a:cs typeface="Arial" pitchFamily="34" charset="0"/>
              </a:rPr>
              <a:t>1967, Dr. Jeanne Chall’s book “</a:t>
            </a:r>
            <a:r>
              <a:rPr lang="en-US" sz="2200" dirty="0">
                <a:solidFill>
                  <a:schemeClr val="bg2">
                    <a:lumMod val="50000"/>
                  </a:schemeClr>
                </a:solidFill>
                <a:effectLst>
                  <a:outerShdw blurRad="50800" dist="38100" dir="8100000" algn="tr" rotWithShape="0">
                    <a:prstClr val="black">
                      <a:alpha val="40000"/>
                    </a:prstClr>
                  </a:outerShdw>
                </a:effectLst>
                <a:latin typeface="Arial" pitchFamily="34" charset="0"/>
                <a:cs typeface="Arial" pitchFamily="34" charset="0"/>
              </a:rPr>
              <a:t>Learning to Read: The Great Debate</a:t>
            </a:r>
            <a:r>
              <a:rPr lang="en-US" sz="2200" dirty="0">
                <a:latin typeface="Arial" pitchFamily="34" charset="0"/>
                <a:cs typeface="Arial" pitchFamily="34" charset="0"/>
              </a:rPr>
              <a:t>” reviewed 30 studies: 18 supported Phonics, whereas only 3 supported Look-Say. </a:t>
            </a:r>
          </a:p>
          <a:p>
            <a:r>
              <a:rPr lang="en-US" sz="2200" u="sng" dirty="0" smtClean="0">
                <a:latin typeface="Arial" pitchFamily="34" charset="0"/>
                <a:cs typeface="Arial" pitchFamily="34" charset="0"/>
              </a:rPr>
              <a:t>1970 to the mid-1980s:</a:t>
            </a:r>
          </a:p>
          <a:p>
            <a:pPr lvl="1"/>
            <a:r>
              <a:rPr lang="en-US" sz="2200" dirty="0" smtClean="0">
                <a:latin typeface="Arial" pitchFamily="34" charset="0"/>
                <a:cs typeface="Arial" pitchFamily="34" charset="0"/>
              </a:rPr>
              <a:t>Phonics instruction used, with basal readers, word families, &amp; workbooks.</a:t>
            </a:r>
          </a:p>
        </p:txBody>
      </p:sp>
      <p:sp>
        <p:nvSpPr>
          <p:cNvPr id="3" name="Title 2"/>
          <p:cNvSpPr>
            <a:spLocks noGrp="1"/>
          </p:cNvSpPr>
          <p:nvPr>
            <p:ph type="title"/>
          </p:nvPr>
        </p:nvSpPr>
        <p:spPr>
          <a:xfrm>
            <a:off x="457200" y="274638"/>
            <a:ext cx="8229600" cy="868362"/>
          </a:xfrm>
        </p:spPr>
        <p:txBody>
          <a:bodyPr>
            <a:normAutofit fontScale="90000"/>
          </a:bodyPr>
          <a:lstStyle/>
          <a:p>
            <a:pPr algn="ctr"/>
            <a:r>
              <a:rPr lang="en-US" dirty="0" smtClean="0">
                <a:solidFill>
                  <a:schemeClr val="bg2">
                    <a:lumMod val="25000"/>
                  </a:schemeClr>
                </a:solidFill>
              </a:rPr>
              <a:t>Evolution of Reading Instruction</a:t>
            </a:r>
            <a:endParaRPr lang="en-US" dirty="0">
              <a:solidFill>
                <a:schemeClr val="bg2">
                  <a:lumMod val="25000"/>
                </a:schemeClr>
              </a:solidFill>
            </a:endParaRPr>
          </a:p>
        </p:txBody>
      </p:sp>
    </p:spTree>
    <p:extLst>
      <p:ext uri="{BB962C8B-B14F-4D97-AF65-F5344CB8AC3E}">
        <p14:creationId xmlns:p14="http://schemas.microsoft.com/office/powerpoint/2010/main" val="36176202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133600" y="2362200"/>
            <a:ext cx="4876800" cy="2667000"/>
          </a:xfrm>
          <a:prstGeom prst="rect">
            <a:avLst/>
          </a:prstGeom>
          <a:solidFill>
            <a:schemeClr val="bg1"/>
          </a:solid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extBox 1"/>
          <p:cNvSpPr txBox="1"/>
          <p:nvPr/>
        </p:nvSpPr>
        <p:spPr>
          <a:xfrm>
            <a:off x="2867891" y="2514600"/>
            <a:ext cx="3326552" cy="1938992"/>
          </a:xfrm>
          <a:prstGeom prst="rect">
            <a:avLst/>
          </a:prstGeom>
          <a:noFill/>
        </p:spPr>
        <p:txBody>
          <a:bodyPr wrap="none" rtlCol="0">
            <a:spAutoFit/>
          </a:bodyPr>
          <a:lstStyle/>
          <a:p>
            <a:r>
              <a:rPr lang="en-US" sz="12000" smtClean="0">
                <a:latin typeface="Tw Cen MT" panose="020B0602020104020603" pitchFamily="34" charset="0"/>
              </a:rPr>
              <a:t>reign</a:t>
            </a:r>
            <a:endParaRPr lang="en-US" sz="12000">
              <a:latin typeface="Tw Cen MT" panose="020B0602020104020603" pitchFamily="34" charset="0"/>
            </a:endParaRPr>
          </a:p>
        </p:txBody>
      </p:sp>
      <p:sp>
        <p:nvSpPr>
          <p:cNvPr id="3" name="Rectangle 2"/>
          <p:cNvSpPr/>
          <p:nvPr/>
        </p:nvSpPr>
        <p:spPr>
          <a:xfrm>
            <a:off x="0" y="5715000"/>
            <a:ext cx="533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985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300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Rectangle 7"/>
          <p:cNvSpPr/>
          <p:nvPr/>
        </p:nvSpPr>
        <p:spPr>
          <a:xfrm>
            <a:off x="0" y="5715000"/>
            <a:ext cx="5334000" cy="1143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28" t="5058" r="5401" b="50676"/>
          <a:stretch/>
        </p:blipFill>
        <p:spPr>
          <a:xfrm>
            <a:off x="457200" y="304495"/>
            <a:ext cx="4014838" cy="3048305"/>
          </a:xfrm>
          <a:prstGeom prst="rect">
            <a:avLst/>
          </a:prstGeom>
          <a:ln w="19050">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885" t="52443" r="6839" b="2275"/>
          <a:stretch/>
        </p:blipFill>
        <p:spPr>
          <a:xfrm>
            <a:off x="4772382" y="304799"/>
            <a:ext cx="4014839" cy="3048001"/>
          </a:xfrm>
          <a:prstGeom prst="rect">
            <a:avLst/>
          </a:prstGeom>
          <a:ln w="19050">
            <a:solidFill>
              <a:schemeClr val="tx1"/>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257" t="52686" r="2089" b="1472"/>
          <a:stretch/>
        </p:blipFill>
        <p:spPr>
          <a:xfrm>
            <a:off x="4772382" y="3515352"/>
            <a:ext cx="4014839" cy="3082180"/>
          </a:xfrm>
          <a:prstGeom prst="rect">
            <a:avLst/>
          </a:prstGeom>
          <a:ln w="19050">
            <a:solidFill>
              <a:schemeClr val="tx1"/>
            </a:solidFill>
          </a:ln>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604" t="3614" r="5401" b="51443"/>
          <a:stretch/>
        </p:blipFill>
        <p:spPr>
          <a:xfrm>
            <a:off x="457200" y="3515352"/>
            <a:ext cx="4031673" cy="3082180"/>
          </a:xfrm>
          <a:prstGeom prst="rect">
            <a:avLst/>
          </a:prstGeom>
          <a:ln w="19050">
            <a:solidFill>
              <a:schemeClr val="tx1"/>
            </a:solidFill>
          </a:ln>
        </p:spPr>
      </p:pic>
    </p:spTree>
    <p:extLst>
      <p:ext uri="{BB962C8B-B14F-4D97-AF65-F5344CB8AC3E}">
        <p14:creationId xmlns:p14="http://schemas.microsoft.com/office/powerpoint/2010/main" val="284756645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533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4577834"/>
            <a:ext cx="7620000" cy="1524000"/>
          </a:xfrm>
          <a:prstGeom prst="rect">
            <a:avLst/>
          </a:prstGeom>
          <a:solidFill>
            <a:schemeClr val="accent4">
              <a:lumMod val="75000"/>
            </a:schemeClr>
          </a:solidFill>
          <a:ln w="6350" cmpd="sng">
            <a:solidFill>
              <a:schemeClr val="tx1"/>
            </a:solid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6" name="Straight Connector 5"/>
          <p:cNvCxnSpPr/>
          <p:nvPr/>
        </p:nvCxnSpPr>
        <p:spPr>
          <a:xfrm>
            <a:off x="1219200" y="5867400"/>
            <a:ext cx="609600" cy="197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5855525"/>
            <a:ext cx="609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0400" y="5849587"/>
            <a:ext cx="609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27615" y="5849587"/>
            <a:ext cx="609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4831" y="5839691"/>
            <a:ext cx="609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48400" y="5839691"/>
            <a:ext cx="609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39000" y="5825836"/>
            <a:ext cx="609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7847" y="363824"/>
            <a:ext cx="7856638" cy="523220"/>
          </a:xfrm>
          <a:prstGeom prst="rect">
            <a:avLst/>
          </a:prstGeom>
          <a:noFill/>
        </p:spPr>
        <p:txBody>
          <a:bodyPr wrap="none" rtlCol="0">
            <a:spAutoFit/>
          </a:bodyPr>
          <a:lstStyle/>
          <a:p>
            <a:r>
              <a:rPr lang="en-US" sz="2800" b="1" smtClean="0">
                <a:solidFill>
                  <a:schemeClr val="bg2">
                    <a:lumMod val="25000"/>
                  </a:schemeClr>
                </a:solidFill>
              </a:rPr>
              <a:t>Exercise: </a:t>
            </a:r>
            <a:r>
              <a:rPr lang="en-US" sz="2800" smtClean="0"/>
              <a:t>Image and Read the Syllable Board</a:t>
            </a:r>
            <a:endParaRPr lang="en-US" sz="2800"/>
          </a:p>
        </p:txBody>
      </p:sp>
      <p:sp>
        <p:nvSpPr>
          <p:cNvPr id="21" name="TextBox 20"/>
          <p:cNvSpPr txBox="1"/>
          <p:nvPr/>
        </p:nvSpPr>
        <p:spPr>
          <a:xfrm>
            <a:off x="990600" y="990600"/>
            <a:ext cx="7385462" cy="3416320"/>
          </a:xfrm>
          <a:prstGeom prst="rect">
            <a:avLst/>
          </a:prstGeom>
          <a:noFill/>
        </p:spPr>
        <p:txBody>
          <a:bodyPr wrap="square" rtlCol="0">
            <a:spAutoFit/>
          </a:bodyPr>
          <a:lstStyle/>
          <a:p>
            <a:r>
              <a:rPr lang="en-US" b="1" smtClean="0">
                <a:latin typeface="Arial" panose="020B0604020202020204" pitchFamily="34" charset="0"/>
                <a:cs typeface="Arial" panose="020B0604020202020204" pitchFamily="34" charset="0"/>
              </a:rPr>
              <a:t>Teacher: </a:t>
            </a:r>
            <a:r>
              <a:rPr lang="en-US" smtClean="0">
                <a:latin typeface="Arial" panose="020B0604020202020204" pitchFamily="34" charset="0"/>
                <a:cs typeface="Arial" panose="020B0604020202020204" pitchFamily="34" charset="0"/>
              </a:rPr>
              <a:t>Listen to the word I say: “____”</a:t>
            </a:r>
          </a:p>
          <a:p>
            <a:pPr marL="225425" indent="-225425"/>
            <a:r>
              <a:rPr lang="en-US" b="1" smtClean="0">
                <a:latin typeface="Arial" panose="020B0604020202020204" pitchFamily="34" charset="0"/>
                <a:cs typeface="Arial" panose="020B0604020202020204" pitchFamily="34" charset="0"/>
              </a:rPr>
              <a:t>Teacher: </a:t>
            </a:r>
            <a:r>
              <a:rPr lang="en-US" smtClean="0">
                <a:latin typeface="Arial" panose="020B0604020202020204" pitchFamily="34" charset="0"/>
                <a:cs typeface="Arial" panose="020B0604020202020204" pitchFamily="34" charset="0"/>
              </a:rPr>
              <a:t>Now, you say the word, and tell me the letters you picture for the word.</a:t>
            </a:r>
          </a:p>
          <a:p>
            <a:pPr marL="225425" indent="-225425"/>
            <a:r>
              <a:rPr lang="en-US" b="1" smtClean="0">
                <a:solidFill>
                  <a:schemeClr val="accent1">
                    <a:lumMod val="75000"/>
                  </a:schemeClr>
                </a:solidFill>
              </a:rPr>
              <a:t>   Student: </a:t>
            </a:r>
            <a:r>
              <a:rPr lang="en-US" smtClean="0">
                <a:solidFill>
                  <a:schemeClr val="accent1">
                    <a:lumMod val="75000"/>
                  </a:schemeClr>
                </a:solidFill>
              </a:rPr>
              <a:t>Says/writes the letters on each line of the syllable    board with the index finger.</a:t>
            </a:r>
          </a:p>
          <a:p>
            <a:r>
              <a:rPr lang="en-US" b="1" smtClean="0">
                <a:latin typeface="Arial" panose="020B0604020202020204" pitchFamily="34" charset="0"/>
                <a:cs typeface="Arial" panose="020B0604020202020204" pitchFamily="34" charset="0"/>
              </a:rPr>
              <a:t>Teacher:</a:t>
            </a:r>
            <a:r>
              <a:rPr lang="en-US" smtClean="0">
                <a:latin typeface="Arial" panose="020B0604020202020204" pitchFamily="34" charset="0"/>
                <a:cs typeface="Arial" panose="020B0604020202020204" pitchFamily="34" charset="0"/>
              </a:rPr>
              <a:t> Great!  What was the [random position] letter you saw?</a:t>
            </a:r>
          </a:p>
          <a:p>
            <a:pPr marL="225425" indent="-225425"/>
            <a:r>
              <a:rPr lang="en-US" b="1" smtClean="0">
                <a:solidFill>
                  <a:schemeClr val="accent1">
                    <a:lumMod val="75000"/>
                  </a:schemeClr>
                </a:solidFill>
              </a:rPr>
              <a:t>   Student:</a:t>
            </a:r>
            <a:r>
              <a:rPr lang="en-US" smtClean="0">
                <a:solidFill>
                  <a:schemeClr val="accent1">
                    <a:lumMod val="75000"/>
                  </a:schemeClr>
                </a:solidFill>
              </a:rPr>
              <a:t> Identifies the letter names requested while touching the imaged letters on the syllable board.</a:t>
            </a:r>
            <a:endParaRPr lang="en-US">
              <a:solidFill>
                <a:schemeClr val="accent1">
                  <a:lumMod val="75000"/>
                </a:schemeClr>
              </a:solidFill>
            </a:endParaRPr>
          </a:p>
          <a:p>
            <a:pPr marL="225425" indent="-225425"/>
            <a:r>
              <a:rPr lang="en-US" b="1" smtClean="0">
                <a:latin typeface="Arial" panose="020B0604020202020204" pitchFamily="34" charset="0"/>
                <a:cs typeface="Arial" panose="020B0604020202020204" pitchFamily="34" charset="0"/>
              </a:rPr>
              <a:t>Teacher:</a:t>
            </a:r>
            <a:r>
              <a:rPr lang="en-US" smtClean="0">
                <a:latin typeface="Arial" panose="020B0604020202020204" pitchFamily="34" charset="0"/>
                <a:cs typeface="Arial" panose="020B0604020202020204" pitchFamily="34" charset="0"/>
              </a:rPr>
              <a:t> Good!  Now make it say “____.”  What letters would you change?</a:t>
            </a:r>
            <a:endParaRPr lang="en-US">
              <a:latin typeface="Arial" panose="020B0604020202020204" pitchFamily="34" charset="0"/>
              <a:cs typeface="Arial" panose="020B0604020202020204" pitchFamily="34" charset="0"/>
            </a:endParaRPr>
          </a:p>
          <a:p>
            <a:pPr marL="225425" indent="-225425"/>
            <a:r>
              <a:rPr lang="en-US"/>
              <a:t> </a:t>
            </a:r>
            <a:r>
              <a:rPr lang="en-US" smtClean="0"/>
              <a:t>  </a:t>
            </a:r>
            <a:r>
              <a:rPr lang="en-US" b="1" smtClean="0">
                <a:solidFill>
                  <a:schemeClr val="accent1">
                    <a:lumMod val="75000"/>
                  </a:schemeClr>
                </a:solidFill>
              </a:rPr>
              <a:t>Student:</a:t>
            </a:r>
            <a:r>
              <a:rPr lang="en-US" smtClean="0">
                <a:solidFill>
                  <a:schemeClr val="accent1">
                    <a:lumMod val="75000"/>
                  </a:schemeClr>
                </a:solidFill>
              </a:rPr>
              <a:t> Manipulates the letters and says/writes the new word on the syllable board.</a:t>
            </a:r>
          </a:p>
        </p:txBody>
      </p:sp>
      <p:sp>
        <p:nvSpPr>
          <p:cNvPr id="22" name="TextBox 21"/>
          <p:cNvSpPr txBox="1"/>
          <p:nvPr/>
        </p:nvSpPr>
        <p:spPr>
          <a:xfrm>
            <a:off x="2851212" y="6172200"/>
            <a:ext cx="3409908" cy="369332"/>
          </a:xfrm>
          <a:prstGeom prst="rect">
            <a:avLst/>
          </a:prstGeom>
          <a:noFill/>
        </p:spPr>
        <p:txBody>
          <a:bodyPr wrap="none" rtlCol="0">
            <a:spAutoFit/>
          </a:bodyPr>
          <a:lstStyle/>
          <a:p>
            <a:r>
              <a:rPr lang="en-US" smtClean="0"/>
              <a:t>Write all letters in lowercase.</a:t>
            </a:r>
            <a:endParaRPr lang="en-US"/>
          </a:p>
        </p:txBody>
      </p:sp>
    </p:spTree>
    <p:extLst>
      <p:ext uri="{BB962C8B-B14F-4D97-AF65-F5344CB8AC3E}">
        <p14:creationId xmlns:p14="http://schemas.microsoft.com/office/powerpoint/2010/main" val="1435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57800"/>
          </a:xfrm>
        </p:spPr>
        <p:txBody>
          <a:bodyPr/>
          <a:lstStyle/>
          <a:p>
            <a:r>
              <a:rPr lang="en-US" sz="1400" dirty="0">
                <a:latin typeface="Arial" pitchFamily="34" charset="0"/>
                <a:cs typeface="Arial" pitchFamily="34" charset="0"/>
              </a:rPr>
              <a:t>Select words from the students’ reading program to play these games, which are ordered developmentally (e.g., Pre-Primer, Primer, Gr. 1, Gr. 2).  These games should never be played for more than 5 to 10 min. in an instructional session or students will </a:t>
            </a:r>
            <a:r>
              <a:rPr lang="en-US" sz="1400" dirty="0" smtClean="0">
                <a:latin typeface="Arial" pitchFamily="34" charset="0"/>
                <a:cs typeface="Arial" pitchFamily="34" charset="0"/>
              </a:rPr>
              <a:t>lose focus.</a:t>
            </a:r>
          </a:p>
          <a:p>
            <a:pPr marL="109728" indent="0">
              <a:buNone/>
            </a:pPr>
            <a:endParaRPr lang="en-US" sz="500" dirty="0" smtClean="0">
              <a:latin typeface="Arial" pitchFamily="34" charset="0"/>
              <a:cs typeface="Arial" pitchFamily="34" charset="0"/>
            </a:endParaRPr>
          </a:p>
          <a:p>
            <a:r>
              <a:rPr lang="en-US" sz="2000" b="1" dirty="0" smtClean="0">
                <a:latin typeface="Arial" pitchFamily="34" charset="0"/>
                <a:cs typeface="Arial" pitchFamily="34" charset="0"/>
              </a:rPr>
              <a:t>Matching Games</a:t>
            </a:r>
          </a:p>
          <a:p>
            <a:endParaRPr lang="en-US" sz="2400" dirty="0" smtClean="0"/>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pPr algn="ctr"/>
            <a:r>
              <a:rPr lang="en-US" sz="4000" dirty="0" smtClean="0">
                <a:solidFill>
                  <a:srgbClr val="00B050"/>
                </a:solidFill>
              </a:rPr>
              <a:t/>
            </a:r>
            <a:br>
              <a:rPr lang="en-US" sz="4000" dirty="0" smtClean="0">
                <a:solidFill>
                  <a:srgbClr val="00B050"/>
                </a:solidFill>
              </a:rPr>
            </a:br>
            <a:r>
              <a:rPr lang="en-US" sz="4000" dirty="0" smtClean="0">
                <a:solidFill>
                  <a:srgbClr val="00B050"/>
                </a:solidFill>
              </a:rPr>
              <a:t>Orthographic Awareness Training</a:t>
            </a:r>
            <a:r>
              <a:rPr lang="en-US" sz="4000" dirty="0" smtClean="0"/>
              <a:t/>
            </a:r>
            <a:br>
              <a:rPr lang="en-US" sz="4000" dirty="0" smtClean="0"/>
            </a:br>
            <a:r>
              <a:rPr lang="en-US" sz="2200" dirty="0" smtClean="0"/>
              <a:t>By: Dr. Virginia Berninger</a:t>
            </a:r>
            <a:br>
              <a:rPr lang="en-US" sz="2200" dirty="0" smtClean="0"/>
            </a:br>
            <a:endParaRPr lang="en-US"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590800"/>
            <a:ext cx="725442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971800" y="3150919"/>
            <a:ext cx="2057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4953000"/>
            <a:ext cx="1981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45489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838200"/>
            <a:ext cx="8720271" cy="4724400"/>
          </a:xfrm>
          <a:prstGeom prst="rect">
            <a:avLst/>
          </a:prstGeom>
        </p:spPr>
      </p:pic>
    </p:spTree>
    <p:extLst>
      <p:ext uri="{BB962C8B-B14F-4D97-AF65-F5344CB8AC3E}">
        <p14:creationId xmlns:p14="http://schemas.microsoft.com/office/powerpoint/2010/main" val="235121005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610600" cy="472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886200" y="22098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0" y="2743200"/>
            <a:ext cx="18288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23322"/>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85" y="609600"/>
            <a:ext cx="8962030" cy="256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9844"/>
            <a:ext cx="9144000" cy="3448156"/>
          </a:xfrm>
          <a:prstGeom prst="rect">
            <a:avLst/>
          </a:prstGeom>
        </p:spPr>
      </p:pic>
      <p:sp>
        <p:nvSpPr>
          <p:cNvPr id="3" name="TextBox 2"/>
          <p:cNvSpPr txBox="1"/>
          <p:nvPr/>
        </p:nvSpPr>
        <p:spPr>
          <a:xfrm>
            <a:off x="2588821" y="667596"/>
            <a:ext cx="3749744" cy="369332"/>
          </a:xfrm>
          <a:prstGeom prst="rect">
            <a:avLst/>
          </a:prstGeom>
          <a:noFill/>
        </p:spPr>
        <p:txBody>
          <a:bodyPr wrap="none" rtlCol="0">
            <a:spAutoFit/>
          </a:bodyPr>
          <a:lstStyle/>
          <a:p>
            <a:r>
              <a:rPr lang="en-US" dirty="0" smtClean="0">
                <a:solidFill>
                  <a:schemeClr val="accent1">
                    <a:lumMod val="75000"/>
                  </a:schemeClr>
                </a:solidFill>
                <a:latin typeface="Arial" panose="020B0604020202020204" pitchFamily="34" charset="0"/>
                <a:cs typeface="Arial" panose="020B0604020202020204" pitchFamily="34" charset="0"/>
              </a:rPr>
              <a:t>(Exercising the orthographic loop)</a:t>
            </a:r>
            <a:endParaRPr lang="en-US" dirty="0">
              <a:solidFill>
                <a:schemeClr val="accent1">
                  <a:lumMod val="7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057400" y="2286000"/>
            <a:ext cx="1295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7400" y="2590800"/>
            <a:ext cx="24062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2895600"/>
            <a:ext cx="3124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78615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564223" cy="1569660"/>
          </a:xfrm>
          <a:prstGeom prst="rect">
            <a:avLst/>
          </a:prstGeom>
          <a:noFill/>
        </p:spPr>
        <p:txBody>
          <a:bodyPr wrap="square" rtlCol="0">
            <a:spAutoFit/>
          </a:bodyPr>
          <a:lstStyle/>
          <a:p>
            <a:r>
              <a:rPr lang="en-US" sz="2400" b="1" dirty="0" smtClean="0">
                <a:latin typeface="Arial" pitchFamily="34" charset="0"/>
                <a:cs typeface="Arial" pitchFamily="34" charset="0"/>
              </a:rPr>
              <a:t>Whole Word.  </a:t>
            </a:r>
            <a:r>
              <a:rPr lang="en-US" dirty="0" smtClean="0">
                <a:latin typeface="Arial" pitchFamily="34" charset="0"/>
                <a:cs typeface="Arial" pitchFamily="34" charset="0"/>
              </a:rPr>
              <a:t>Tell student to look carefully at the word as you sweep your finger under it, L-R.  Then, cover word.  Ask student to </a:t>
            </a:r>
            <a:r>
              <a:rPr lang="en-US" b="1" dirty="0" smtClean="0">
                <a:solidFill>
                  <a:schemeClr val="accent1">
                    <a:lumMod val="75000"/>
                  </a:schemeClr>
                </a:solidFill>
                <a:latin typeface="Arial" pitchFamily="34" charset="0"/>
                <a:cs typeface="Arial" pitchFamily="34" charset="0"/>
              </a:rPr>
              <a:t>spell the word orally</a:t>
            </a:r>
            <a:r>
              <a:rPr lang="en-US" dirty="0" smtClean="0">
                <a:solidFill>
                  <a:schemeClr val="accent1">
                    <a:lumMod val="75000"/>
                  </a:schemeClr>
                </a:solidFill>
                <a:latin typeface="Arial" pitchFamily="34" charset="0"/>
                <a:cs typeface="Arial" pitchFamily="34" charset="0"/>
              </a:rPr>
              <a:t> </a:t>
            </a:r>
            <a:r>
              <a:rPr lang="en-US" dirty="0" smtClean="0">
                <a:latin typeface="Arial" pitchFamily="34" charset="0"/>
                <a:cs typeface="Arial" pitchFamily="34" charset="0"/>
              </a:rPr>
              <a:t>from memory.  If student is incorrect, repeat the process.  When playing in small groups, students should take turns responding.</a:t>
            </a:r>
            <a:endParaRPr lang="en-US" dirty="0">
              <a:latin typeface="Arial" pitchFamily="34" charset="0"/>
              <a:cs typeface="Arial" pitchFamily="34" charset="0"/>
            </a:endParaRPr>
          </a:p>
        </p:txBody>
      </p:sp>
      <p:sp>
        <p:nvSpPr>
          <p:cNvPr id="3" name="Rectangle 2"/>
          <p:cNvSpPr/>
          <p:nvPr/>
        </p:nvSpPr>
        <p:spPr>
          <a:xfrm>
            <a:off x="762000" y="2667000"/>
            <a:ext cx="3401111" cy="213360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w Cen MT" pitchFamily="34" charset="0"/>
              </a:rPr>
              <a:t>because</a:t>
            </a:r>
            <a:endParaRPr lang="en-US" sz="3600" b="1" dirty="0">
              <a:solidFill>
                <a:schemeClr val="tx1"/>
              </a:solidFill>
              <a:latin typeface="Tw Cen MT" pitchFamily="34" charset="0"/>
            </a:endParaRPr>
          </a:p>
        </p:txBody>
      </p:sp>
      <p:pic>
        <p:nvPicPr>
          <p:cNvPr id="1027" name="Picture 3" descr="C:\Users\rteffaine\AppData\Local\Microsoft\Windows\Temporary Internet Files\Content.IE5\QGOFEWD8\MM90028357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2555" y="3962400"/>
            <a:ext cx="1447800" cy="15291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4928" y="2628900"/>
            <a:ext cx="3276600" cy="2209800"/>
          </a:xfrm>
          <a:prstGeom prst="rect">
            <a:avLst/>
          </a:prstGeom>
          <a:solidFill>
            <a:schemeClr val="accent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ular Callout 4"/>
          <p:cNvSpPr/>
          <p:nvPr/>
        </p:nvSpPr>
        <p:spPr>
          <a:xfrm>
            <a:off x="4800600" y="2628900"/>
            <a:ext cx="3200400" cy="2098068"/>
          </a:xfrm>
          <a:prstGeom prst="wedgeRoundRectCallout">
            <a:avLst>
              <a:gd name="adj1" fmla="val 78201"/>
              <a:gd name="adj2" fmla="val 57947"/>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298575" y="3441412"/>
            <a:ext cx="2204450" cy="584775"/>
          </a:xfrm>
          <a:prstGeom prst="rect">
            <a:avLst/>
          </a:prstGeom>
          <a:noFill/>
        </p:spPr>
        <p:txBody>
          <a:bodyPr wrap="none" rtlCol="0">
            <a:spAutoFit/>
          </a:bodyPr>
          <a:lstStyle/>
          <a:p>
            <a:r>
              <a:rPr lang="en-US" sz="3200" b="1" dirty="0">
                <a:latin typeface="Tw Cen MT" pitchFamily="34" charset="0"/>
              </a:rPr>
              <a:t>b</a:t>
            </a:r>
            <a:r>
              <a:rPr lang="en-US" sz="3200" b="1" dirty="0" smtClean="0">
                <a:latin typeface="Tw Cen MT" pitchFamily="34" charset="0"/>
              </a:rPr>
              <a:t> e c a u s e</a:t>
            </a:r>
            <a:endParaRPr lang="en-US" sz="3200" b="1" dirty="0">
              <a:latin typeface="Tw Cen MT" pitchFamily="34" charset="0"/>
            </a:endParaRPr>
          </a:p>
        </p:txBody>
      </p:sp>
    </p:spTree>
    <p:extLst>
      <p:ext uri="{BB962C8B-B14F-4D97-AF65-F5344CB8AC3E}">
        <p14:creationId xmlns:p14="http://schemas.microsoft.com/office/powerpoint/2010/main" val="2811772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iterate type="lt">
                                    <p:tmAbs val="600"/>
                                  </p:iterate>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98105" cy="1292662"/>
          </a:xfrm>
          <a:prstGeom prst="rect">
            <a:avLst/>
          </a:prstGeom>
          <a:noFill/>
        </p:spPr>
        <p:txBody>
          <a:bodyPr wrap="none" rtlCol="0">
            <a:spAutoFit/>
          </a:bodyPr>
          <a:lstStyle/>
          <a:p>
            <a:r>
              <a:rPr lang="en-US" sz="2400" b="1" dirty="0" smtClean="0">
                <a:latin typeface="Arial" pitchFamily="34" charset="0"/>
                <a:cs typeface="Arial" pitchFamily="34" charset="0"/>
              </a:rPr>
              <a:t>Letter in a Word.  </a:t>
            </a:r>
            <a:r>
              <a:rPr lang="en-US" dirty="0" smtClean="0">
                <a:latin typeface="Arial" pitchFamily="34" charset="0"/>
                <a:cs typeface="Arial" pitchFamily="34" charset="0"/>
              </a:rPr>
              <a:t>Tell student to look carefully at the word as you sweep</a:t>
            </a:r>
          </a:p>
          <a:p>
            <a:r>
              <a:rPr lang="en-US" dirty="0" smtClean="0">
                <a:latin typeface="Arial" pitchFamily="34" charset="0"/>
                <a:cs typeface="Arial" pitchFamily="34" charset="0"/>
              </a:rPr>
              <a:t>Your finger under it, L-R.  Then, cover word.  Ask student to </a:t>
            </a:r>
            <a:r>
              <a:rPr lang="en-US" b="1" dirty="0" smtClean="0">
                <a:solidFill>
                  <a:schemeClr val="accent1"/>
                </a:solidFill>
                <a:latin typeface="Arial" pitchFamily="34" charset="0"/>
                <a:cs typeface="Arial" pitchFamily="34" charset="0"/>
              </a:rPr>
              <a:t>name the letter </a:t>
            </a:r>
          </a:p>
          <a:p>
            <a:r>
              <a:rPr lang="en-US" dirty="0" smtClean="0">
                <a:latin typeface="Arial" pitchFamily="34" charset="0"/>
                <a:cs typeface="Arial" pitchFamily="34" charset="0"/>
              </a:rPr>
              <a:t>in a designated position of the word (e.g., What was the first letter? Third letter?</a:t>
            </a:r>
          </a:p>
          <a:p>
            <a:r>
              <a:rPr lang="en-US" dirty="0" smtClean="0">
                <a:latin typeface="Arial" pitchFamily="34" charset="0"/>
                <a:cs typeface="Arial" pitchFamily="34" charset="0"/>
              </a:rPr>
              <a:t>Last letter?).  If student is incorrect, repeat with a letter in  a different position.</a:t>
            </a:r>
            <a:endParaRPr lang="en-US" dirty="0">
              <a:latin typeface="Arial" pitchFamily="34" charset="0"/>
              <a:cs typeface="Arial" pitchFamily="34" charset="0"/>
            </a:endParaRPr>
          </a:p>
        </p:txBody>
      </p:sp>
      <p:sp>
        <p:nvSpPr>
          <p:cNvPr id="4" name="Rectangle 3"/>
          <p:cNvSpPr/>
          <p:nvPr/>
        </p:nvSpPr>
        <p:spPr>
          <a:xfrm>
            <a:off x="762000" y="2667000"/>
            <a:ext cx="3401111" cy="213360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w Cen MT" pitchFamily="34" charset="0"/>
              </a:rPr>
              <a:t>laugh</a:t>
            </a:r>
            <a:endParaRPr lang="en-US" sz="3600" b="1" dirty="0">
              <a:solidFill>
                <a:schemeClr val="tx1"/>
              </a:solidFill>
              <a:latin typeface="Tw Cen MT" pitchFamily="34" charset="0"/>
            </a:endParaRPr>
          </a:p>
        </p:txBody>
      </p:sp>
      <p:pic>
        <p:nvPicPr>
          <p:cNvPr id="6" name="Picture 3" descr="C:\Users\rteffaine\AppData\Local\Microsoft\Windows\Temporary Internet Files\Content.IE5\QGOFEWD8\MM90028357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2555" y="3962400"/>
            <a:ext cx="1447800" cy="1529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4928" y="2628900"/>
            <a:ext cx="3276600" cy="2209800"/>
          </a:xfrm>
          <a:prstGeom prst="rect">
            <a:avLst/>
          </a:prstGeom>
          <a:solidFill>
            <a:schemeClr val="accent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2"/>
          <p:cNvSpPr/>
          <p:nvPr/>
        </p:nvSpPr>
        <p:spPr>
          <a:xfrm>
            <a:off x="5486400" y="2438400"/>
            <a:ext cx="1676400" cy="990600"/>
          </a:xfrm>
          <a:prstGeom prst="wedgeRoundRectCallout">
            <a:avLst>
              <a:gd name="adj1" fmla="val 139547"/>
              <a:gd name="adj2" fmla="val 79033"/>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114366" y="2745825"/>
            <a:ext cx="375424" cy="523220"/>
          </a:xfrm>
          <a:prstGeom prst="rect">
            <a:avLst/>
          </a:prstGeom>
          <a:noFill/>
        </p:spPr>
        <p:txBody>
          <a:bodyPr wrap="none" rtlCol="0">
            <a:spAutoFit/>
          </a:bodyPr>
          <a:lstStyle/>
          <a:p>
            <a:r>
              <a:rPr lang="en-US" sz="2800" b="1" dirty="0" smtClean="0"/>
              <a:t>L</a:t>
            </a:r>
            <a:endParaRPr lang="en-US" sz="2800" b="1" dirty="0"/>
          </a:p>
        </p:txBody>
      </p:sp>
      <p:sp>
        <p:nvSpPr>
          <p:cNvPr id="9" name="Rounded Rectangular Callout 8"/>
          <p:cNvSpPr/>
          <p:nvPr/>
        </p:nvSpPr>
        <p:spPr>
          <a:xfrm>
            <a:off x="5486400" y="3802039"/>
            <a:ext cx="1676400" cy="990600"/>
          </a:xfrm>
          <a:prstGeom prst="wedgeRoundRectCallout">
            <a:avLst>
              <a:gd name="adj1" fmla="val 137919"/>
              <a:gd name="adj2" fmla="val -25674"/>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73592" y="4104565"/>
            <a:ext cx="433132" cy="523220"/>
          </a:xfrm>
          <a:prstGeom prst="rect">
            <a:avLst/>
          </a:prstGeom>
          <a:noFill/>
        </p:spPr>
        <p:txBody>
          <a:bodyPr wrap="none" rtlCol="0">
            <a:spAutoFit/>
          </a:bodyPr>
          <a:lstStyle/>
          <a:p>
            <a:r>
              <a:rPr lang="en-US" sz="2800" b="1" dirty="0" smtClean="0"/>
              <a:t>U</a:t>
            </a:r>
            <a:endParaRPr lang="en-US" sz="2800" b="1" dirty="0"/>
          </a:p>
        </p:txBody>
      </p:sp>
      <p:sp>
        <p:nvSpPr>
          <p:cNvPr id="11" name="Rounded Rectangular Callout 10"/>
          <p:cNvSpPr/>
          <p:nvPr/>
        </p:nvSpPr>
        <p:spPr>
          <a:xfrm>
            <a:off x="5528760" y="5162295"/>
            <a:ext cx="1676400" cy="990600"/>
          </a:xfrm>
          <a:prstGeom prst="wedgeRoundRectCallout">
            <a:avLst>
              <a:gd name="adj1" fmla="val 137919"/>
              <a:gd name="adj2" fmla="val -133136"/>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81585" y="5365207"/>
            <a:ext cx="486030" cy="584775"/>
          </a:xfrm>
          <a:prstGeom prst="rect">
            <a:avLst/>
          </a:prstGeom>
          <a:noFill/>
        </p:spPr>
        <p:txBody>
          <a:bodyPr wrap="none" rtlCol="0">
            <a:spAutoFit/>
          </a:bodyPr>
          <a:lstStyle/>
          <a:p>
            <a:r>
              <a:rPr lang="en-US" sz="3200" b="1" dirty="0" smtClean="0"/>
              <a:t>H</a:t>
            </a:r>
            <a:endParaRPr lang="en-US" sz="3200" b="1" dirty="0"/>
          </a:p>
        </p:txBody>
      </p:sp>
    </p:spTree>
    <p:extLst>
      <p:ext uri="{BB962C8B-B14F-4D97-AF65-F5344CB8AC3E}">
        <p14:creationId xmlns:p14="http://schemas.microsoft.com/office/powerpoint/2010/main" val="185218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p:bldP spid="9" grpId="0" animBg="1"/>
      <p:bldP spid="8" grpId="0"/>
      <p:bldP spid="11"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1569660"/>
          </a:xfrm>
          <a:prstGeom prst="rect">
            <a:avLst/>
          </a:prstGeom>
          <a:noFill/>
        </p:spPr>
        <p:txBody>
          <a:bodyPr wrap="square" rtlCol="0">
            <a:spAutoFit/>
          </a:bodyPr>
          <a:lstStyle/>
          <a:p>
            <a:r>
              <a:rPr lang="en-US" sz="2400" b="1" dirty="0" smtClean="0">
                <a:latin typeface="Arial" pitchFamily="34" charset="0"/>
                <a:cs typeface="Arial" pitchFamily="34" charset="0"/>
              </a:rPr>
              <a:t>Letter Cluster in a Word.  </a:t>
            </a:r>
            <a:r>
              <a:rPr lang="en-US" dirty="0" smtClean="0">
                <a:latin typeface="Arial" pitchFamily="34" charset="0"/>
                <a:cs typeface="Arial" pitchFamily="34" charset="0"/>
              </a:rPr>
              <a:t>Tell the student to look carefully at the word as you sweep a finger under it, L-R.  Then, cover the word.  Ask the student to </a:t>
            </a:r>
            <a:r>
              <a:rPr lang="en-US" b="1" dirty="0" smtClean="0">
                <a:solidFill>
                  <a:schemeClr val="accent1"/>
                </a:solidFill>
                <a:latin typeface="Arial" pitchFamily="34" charset="0"/>
                <a:cs typeface="Arial" pitchFamily="34" charset="0"/>
              </a:rPr>
              <a:t>name a letter group </a:t>
            </a:r>
            <a:r>
              <a:rPr lang="en-US" dirty="0" smtClean="0">
                <a:latin typeface="Arial" pitchFamily="34" charset="0"/>
                <a:cs typeface="Arial" pitchFamily="34" charset="0"/>
              </a:rPr>
              <a:t>in designated adjacent positions (e.g., What are the first and second letters?  The last two letters? etc.).  If the response is incorrect, repeat with a letter cluster in a different position.</a:t>
            </a:r>
            <a:endParaRPr lang="en-US" dirty="0">
              <a:latin typeface="Arial" pitchFamily="34" charset="0"/>
              <a:cs typeface="Arial" pitchFamily="34" charset="0"/>
            </a:endParaRPr>
          </a:p>
        </p:txBody>
      </p:sp>
      <p:sp>
        <p:nvSpPr>
          <p:cNvPr id="4" name="Rectangle 3"/>
          <p:cNvSpPr/>
          <p:nvPr/>
        </p:nvSpPr>
        <p:spPr>
          <a:xfrm>
            <a:off x="762000" y="2667000"/>
            <a:ext cx="3401111" cy="213360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w Cen MT" pitchFamily="34" charset="0"/>
              </a:rPr>
              <a:t>clothes</a:t>
            </a:r>
            <a:endParaRPr lang="en-US" sz="3600" b="1" dirty="0">
              <a:solidFill>
                <a:schemeClr val="tx1"/>
              </a:solidFill>
              <a:latin typeface="Tw Cen MT" pitchFamily="34" charset="0"/>
            </a:endParaRPr>
          </a:p>
        </p:txBody>
      </p:sp>
      <p:pic>
        <p:nvPicPr>
          <p:cNvPr id="6" name="Picture 3" descr="C:\Users\rteffaine\AppData\Local\Microsoft\Windows\Temporary Internet Files\Content.IE5\QGOFEWD8\MM90028357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2555" y="3962400"/>
            <a:ext cx="1447800" cy="15291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5486400" y="2438400"/>
            <a:ext cx="1676400" cy="990600"/>
          </a:xfrm>
          <a:prstGeom prst="wedgeRoundRectCallout">
            <a:avLst>
              <a:gd name="adj1" fmla="val 139547"/>
              <a:gd name="adj2" fmla="val 79033"/>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114366" y="2745825"/>
            <a:ext cx="473206" cy="523220"/>
          </a:xfrm>
          <a:prstGeom prst="rect">
            <a:avLst/>
          </a:prstGeom>
          <a:noFill/>
        </p:spPr>
        <p:txBody>
          <a:bodyPr wrap="none" rtlCol="0">
            <a:spAutoFit/>
          </a:bodyPr>
          <a:lstStyle/>
          <a:p>
            <a:r>
              <a:rPr lang="en-US" sz="2800" b="1" dirty="0" smtClean="0"/>
              <a:t>cl</a:t>
            </a:r>
            <a:endParaRPr lang="en-US" sz="2800" b="1" dirty="0"/>
          </a:p>
        </p:txBody>
      </p:sp>
      <p:sp>
        <p:nvSpPr>
          <p:cNvPr id="9" name="Rounded Rectangular Callout 8"/>
          <p:cNvSpPr/>
          <p:nvPr/>
        </p:nvSpPr>
        <p:spPr>
          <a:xfrm>
            <a:off x="5486400" y="3802039"/>
            <a:ext cx="1676400" cy="990600"/>
          </a:xfrm>
          <a:prstGeom prst="wedgeRoundRectCallout">
            <a:avLst>
              <a:gd name="adj1" fmla="val 137919"/>
              <a:gd name="adj2" fmla="val -25674"/>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73592" y="4104565"/>
            <a:ext cx="567784" cy="523220"/>
          </a:xfrm>
          <a:prstGeom prst="rect">
            <a:avLst/>
          </a:prstGeom>
          <a:noFill/>
        </p:spPr>
        <p:txBody>
          <a:bodyPr wrap="none" rtlCol="0">
            <a:spAutoFit/>
          </a:bodyPr>
          <a:lstStyle/>
          <a:p>
            <a:r>
              <a:rPr lang="en-US" sz="2800" b="1" dirty="0" smtClean="0"/>
              <a:t>es</a:t>
            </a:r>
            <a:endParaRPr lang="en-US" sz="2800" b="1" dirty="0"/>
          </a:p>
        </p:txBody>
      </p:sp>
      <p:sp>
        <p:nvSpPr>
          <p:cNvPr id="5" name="Rectangle 4"/>
          <p:cNvSpPr/>
          <p:nvPr/>
        </p:nvSpPr>
        <p:spPr>
          <a:xfrm>
            <a:off x="1274928" y="2628900"/>
            <a:ext cx="3276600" cy="2209800"/>
          </a:xfrm>
          <a:prstGeom prst="rect">
            <a:avLst/>
          </a:prstGeom>
          <a:solidFill>
            <a:schemeClr val="accent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0737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382000" cy="4767071"/>
          </a:xfrm>
        </p:spPr>
        <p:txBody>
          <a:bodyPr>
            <a:normAutofit fontScale="85000" lnSpcReduction="20000"/>
          </a:bodyPr>
          <a:lstStyle/>
          <a:p>
            <a:pPr marL="344488" indent="-236538"/>
            <a:r>
              <a:rPr lang="en-CA" u="sng" dirty="0" smtClean="0">
                <a:latin typeface="Arial" panose="020B0604020202020204" pitchFamily="34" charset="0"/>
                <a:cs typeface="Arial" panose="020B0604020202020204" pitchFamily="34" charset="0"/>
              </a:rPr>
              <a:t>1920s</a:t>
            </a:r>
            <a:r>
              <a:rPr lang="en-CA" dirty="0" smtClean="0">
                <a:latin typeface="Arial" panose="020B0604020202020204" pitchFamily="34" charset="0"/>
                <a:cs typeface="Arial" panose="020B0604020202020204" pitchFamily="34" charset="0"/>
              </a:rPr>
              <a:t> – </a:t>
            </a:r>
            <a:r>
              <a:rPr lang="en-CA" b="1" dirty="0" smtClean="0">
                <a:latin typeface="Arial" panose="020B0604020202020204" pitchFamily="34" charset="0"/>
                <a:cs typeface="Arial" panose="020B0604020202020204" pitchFamily="34" charset="0"/>
              </a:rPr>
              <a:t>Dr. Grace Fernald </a:t>
            </a:r>
            <a:r>
              <a:rPr lang="en-CA" dirty="0" smtClean="0">
                <a:latin typeface="Arial" panose="020B0604020202020204" pitchFamily="34" charset="0"/>
                <a:cs typeface="Arial" panose="020B0604020202020204" pitchFamily="34" charset="0"/>
              </a:rPr>
              <a:t>developed a </a:t>
            </a:r>
            <a:r>
              <a:rPr lang="en-CA" b="1" i="1" dirty="0" smtClean="0">
                <a:solidFill>
                  <a:schemeClr val="bg2">
                    <a:lumMod val="50000"/>
                  </a:schemeClr>
                </a:solidFill>
                <a:latin typeface="Arial" panose="020B0604020202020204" pitchFamily="34" charset="0"/>
                <a:cs typeface="Arial" panose="020B0604020202020204" pitchFamily="34" charset="0"/>
              </a:rPr>
              <a:t>multisensory (VAKT) method</a:t>
            </a:r>
            <a:r>
              <a:rPr lang="en-CA" b="1" dirty="0" smtClean="0">
                <a:solidFill>
                  <a:schemeClr val="bg2">
                    <a:lumMod val="50000"/>
                  </a:schemeClr>
                </a:solidFill>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at UCLA that involved tracing whole words.</a:t>
            </a:r>
          </a:p>
          <a:p>
            <a:r>
              <a:rPr lang="en-CA" u="sng" dirty="0" smtClean="0">
                <a:latin typeface="Arial" panose="020B0604020202020204" pitchFamily="34" charset="0"/>
                <a:cs typeface="Arial" panose="020B0604020202020204" pitchFamily="34" charset="0"/>
              </a:rPr>
              <a:t>1925</a:t>
            </a:r>
            <a:r>
              <a:rPr lang="en-CA" dirty="0" smtClean="0">
                <a:latin typeface="Arial" panose="020B0604020202020204" pitchFamily="34" charset="0"/>
                <a:cs typeface="Arial" panose="020B0604020202020204" pitchFamily="34" charset="0"/>
              </a:rPr>
              <a:t> – </a:t>
            </a:r>
            <a:r>
              <a:rPr lang="en-CA" b="1" dirty="0" smtClean="0">
                <a:latin typeface="Arial" panose="020B0604020202020204" pitchFamily="34" charset="0"/>
                <a:cs typeface="Arial" panose="020B0604020202020204" pitchFamily="34" charset="0"/>
              </a:rPr>
              <a:t>Dr. </a:t>
            </a:r>
            <a:r>
              <a:rPr lang="en-CA" b="1" dirty="0">
                <a:latin typeface="Arial" panose="020B0604020202020204" pitchFamily="34" charset="0"/>
                <a:cs typeface="Arial" panose="020B0604020202020204" pitchFamily="34" charset="0"/>
              </a:rPr>
              <a:t>S</a:t>
            </a:r>
            <a:r>
              <a:rPr lang="en-CA" b="1" dirty="0" smtClean="0">
                <a:latin typeface="Arial" panose="020B0604020202020204" pitchFamily="34" charset="0"/>
                <a:cs typeface="Arial" panose="020B0604020202020204" pitchFamily="34" charset="0"/>
              </a:rPr>
              <a:t>amuel T. Orton </a:t>
            </a:r>
            <a:r>
              <a:rPr lang="en-CA" dirty="0" smtClean="0">
                <a:latin typeface="Arial" panose="020B0604020202020204" pitchFamily="34" charset="0"/>
                <a:cs typeface="Arial" panose="020B0604020202020204" pitchFamily="34" charset="0"/>
              </a:rPr>
              <a:t>developed a causal theory for </a:t>
            </a:r>
            <a:r>
              <a:rPr lang="en-CA" b="1" i="1" dirty="0" smtClean="0">
                <a:solidFill>
                  <a:schemeClr val="bg2">
                    <a:lumMod val="50000"/>
                  </a:schemeClr>
                </a:solidFill>
                <a:latin typeface="Arial" panose="020B0604020202020204" pitchFamily="34" charset="0"/>
                <a:cs typeface="Arial" panose="020B0604020202020204" pitchFamily="34" charset="0"/>
              </a:rPr>
              <a:t>strephosymbolia</a:t>
            </a:r>
            <a:r>
              <a:rPr lang="en-CA" dirty="0" smtClean="0">
                <a:latin typeface="Arial" panose="020B0604020202020204" pitchFamily="34" charset="0"/>
                <a:cs typeface="Arial" panose="020B0604020202020204" pitchFamily="34" charset="0"/>
              </a:rPr>
              <a:t> (twisted symbols: reversals &amp; transpositions), later termed “dyslexia.”</a:t>
            </a:r>
          </a:p>
          <a:p>
            <a:r>
              <a:rPr lang="en-CA" u="sng" dirty="0">
                <a:latin typeface="Arial" panose="020B0604020202020204" pitchFamily="34" charset="0"/>
                <a:cs typeface="Arial" panose="020B0604020202020204" pitchFamily="34" charset="0"/>
              </a:rPr>
              <a:t>1932</a:t>
            </a:r>
            <a:r>
              <a:rPr lang="en-CA" dirty="0">
                <a:latin typeface="Arial" panose="020B0604020202020204" pitchFamily="34" charset="0"/>
                <a:cs typeface="Arial" panose="020B0604020202020204" pitchFamily="34" charset="0"/>
              </a:rPr>
              <a:t> – </a:t>
            </a:r>
            <a:r>
              <a:rPr lang="en-CA" b="1" dirty="0">
                <a:latin typeface="Arial" panose="020B0604020202020204" pitchFamily="34" charset="0"/>
                <a:cs typeface="Arial" panose="020B0604020202020204" pitchFamily="34" charset="0"/>
              </a:rPr>
              <a:t>Marion Munroe </a:t>
            </a:r>
            <a:r>
              <a:rPr lang="en-CA" dirty="0">
                <a:latin typeface="Arial" panose="020B0604020202020204" pitchFamily="34" charset="0"/>
                <a:cs typeface="Arial" panose="020B0604020202020204" pitchFamily="34" charset="0"/>
              </a:rPr>
              <a:t>developed an </a:t>
            </a:r>
            <a:r>
              <a:rPr lang="en-CA" b="1" dirty="0">
                <a:solidFill>
                  <a:schemeClr val="bg2">
                    <a:lumMod val="50000"/>
                  </a:schemeClr>
                </a:solidFill>
                <a:latin typeface="Arial" panose="020B0604020202020204" pitchFamily="34" charset="0"/>
                <a:cs typeface="Arial" panose="020B0604020202020204" pitchFamily="34" charset="0"/>
              </a:rPr>
              <a:t>expectancy formula </a:t>
            </a:r>
            <a:r>
              <a:rPr lang="en-CA" dirty="0">
                <a:latin typeface="Arial" panose="020B0604020202020204" pitchFamily="34" charset="0"/>
                <a:cs typeface="Arial" panose="020B0604020202020204" pitchFamily="34" charset="0"/>
              </a:rPr>
              <a:t>to </a:t>
            </a:r>
            <a:r>
              <a:rPr lang="en-CA" dirty="0" smtClean="0">
                <a:latin typeface="Arial" panose="020B0604020202020204" pitchFamily="34" charset="0"/>
                <a:cs typeface="Arial" panose="020B0604020202020204" pitchFamily="34" charset="0"/>
              </a:rPr>
              <a:t>diagnose </a:t>
            </a:r>
            <a:r>
              <a:rPr lang="en-CA" dirty="0">
                <a:latin typeface="Arial" panose="020B0604020202020204" pitchFamily="34" charset="0"/>
                <a:cs typeface="Arial" panose="020B0604020202020204" pitchFamily="34" charset="0"/>
              </a:rPr>
              <a:t>reading disabilities, &amp; recommended synthetic phonics </a:t>
            </a:r>
            <a:r>
              <a:rPr lang="en-CA" dirty="0" smtClean="0">
                <a:latin typeface="Arial" panose="020B0604020202020204" pitchFamily="34" charset="0"/>
                <a:cs typeface="Arial" panose="020B0604020202020204" pitchFamily="34" charset="0"/>
              </a:rPr>
              <a:t>during individualized remedial </a:t>
            </a:r>
            <a:r>
              <a:rPr lang="en-CA" dirty="0">
                <a:latin typeface="Arial" panose="020B0604020202020204" pitchFamily="34" charset="0"/>
                <a:cs typeface="Arial" panose="020B0604020202020204" pitchFamily="34" charset="0"/>
              </a:rPr>
              <a:t>reading. </a:t>
            </a:r>
          </a:p>
          <a:p>
            <a:r>
              <a:rPr lang="en-CA" u="sng" dirty="0" smtClean="0">
                <a:latin typeface="Arial" panose="020B0604020202020204" pitchFamily="34" charset="0"/>
                <a:cs typeface="Arial" panose="020B0604020202020204" pitchFamily="34" charset="0"/>
              </a:rPr>
              <a:t>1935</a:t>
            </a:r>
            <a:r>
              <a:rPr lang="en-CA" dirty="0" smtClean="0">
                <a:latin typeface="Arial" panose="020B0604020202020204" pitchFamily="34" charset="0"/>
                <a:cs typeface="Arial" panose="020B0604020202020204" pitchFamily="34" charset="0"/>
              </a:rPr>
              <a:t> – </a:t>
            </a:r>
            <a:r>
              <a:rPr lang="en-CA" b="1" dirty="0" smtClean="0">
                <a:latin typeface="Arial" panose="020B0604020202020204" pitchFamily="34" charset="0"/>
                <a:cs typeface="Arial" panose="020B0604020202020204" pitchFamily="34" charset="0"/>
              </a:rPr>
              <a:t>Anna Gillingham </a:t>
            </a:r>
            <a:r>
              <a:rPr lang="en-CA" dirty="0" smtClean="0">
                <a:latin typeface="Arial" panose="020B0604020202020204" pitchFamily="34" charset="0"/>
                <a:cs typeface="Arial" panose="020B0604020202020204" pitchFamily="34" charset="0"/>
              </a:rPr>
              <a:t>published the </a:t>
            </a:r>
            <a:r>
              <a:rPr lang="en-CA" i="1" dirty="0" smtClean="0">
                <a:latin typeface="Arial" panose="020B0604020202020204" pitchFamily="34" charset="0"/>
                <a:cs typeface="Arial" panose="020B0604020202020204" pitchFamily="34" charset="0"/>
              </a:rPr>
              <a:t>“</a:t>
            </a:r>
            <a:r>
              <a:rPr lang="en-CA" b="1" i="1" dirty="0" smtClean="0">
                <a:solidFill>
                  <a:schemeClr val="bg2">
                    <a:lumMod val="50000"/>
                  </a:schemeClr>
                </a:solidFill>
                <a:latin typeface="Arial" panose="020B0604020202020204" pitchFamily="34" charset="0"/>
                <a:cs typeface="Arial" panose="020B0604020202020204" pitchFamily="34" charset="0"/>
              </a:rPr>
              <a:t>Orton-Gillingham Method</a:t>
            </a:r>
            <a:r>
              <a:rPr lang="en-CA" i="1"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to teach systematic multisensory phonics to dyslexic individuals.</a:t>
            </a:r>
          </a:p>
          <a:p>
            <a:r>
              <a:rPr lang="en-CA" u="sng" dirty="0" smtClean="0">
                <a:latin typeface="Arial" panose="020B0604020202020204" pitchFamily="34" charset="0"/>
                <a:cs typeface="Arial" panose="020B0604020202020204" pitchFamily="34" charset="0"/>
              </a:rPr>
              <a:t>1960s</a:t>
            </a:r>
            <a:r>
              <a:rPr lang="en-CA" dirty="0" smtClean="0">
                <a:latin typeface="Arial" panose="020B0604020202020204" pitchFamily="34" charset="0"/>
                <a:cs typeface="Arial" panose="020B0604020202020204" pitchFamily="34" charset="0"/>
              </a:rPr>
              <a:t> – </a:t>
            </a:r>
            <a:r>
              <a:rPr lang="en-CA" b="1" dirty="0" smtClean="0">
                <a:latin typeface="Arial" panose="020B0604020202020204" pitchFamily="34" charset="0"/>
                <a:cs typeface="Arial" panose="020B0604020202020204" pitchFamily="34" charset="0"/>
              </a:rPr>
              <a:t>Beth Slingerland </a:t>
            </a:r>
            <a:r>
              <a:rPr lang="en-CA" dirty="0" smtClean="0">
                <a:latin typeface="Arial" panose="020B0604020202020204" pitchFamily="34" charset="0"/>
                <a:cs typeface="Arial" panose="020B0604020202020204" pitchFamily="34" charset="0"/>
              </a:rPr>
              <a:t>applied the Orton-Gillingham Method to groups of children.</a:t>
            </a:r>
          </a:p>
          <a:p>
            <a:r>
              <a:rPr lang="en-CA" u="sng" dirty="0" smtClean="0">
                <a:latin typeface="Arial" panose="020B0604020202020204" pitchFamily="34" charset="0"/>
                <a:cs typeface="Arial" panose="020B0604020202020204" pitchFamily="34" charset="0"/>
              </a:rPr>
              <a:t>1970s</a:t>
            </a:r>
            <a:r>
              <a:rPr lang="en-CA" dirty="0" smtClean="0">
                <a:latin typeface="Arial" panose="020B0604020202020204" pitchFamily="34" charset="0"/>
                <a:cs typeface="Arial" panose="020B0604020202020204" pitchFamily="34" charset="0"/>
              </a:rPr>
              <a:t> – </a:t>
            </a:r>
            <a:r>
              <a:rPr lang="en-CA" b="1" dirty="0" smtClean="0">
                <a:latin typeface="Arial" panose="020B0604020202020204" pitchFamily="34" charset="0"/>
                <a:cs typeface="Arial" panose="020B0604020202020204" pitchFamily="34" charset="0"/>
              </a:rPr>
              <a:t>Pat Lindamood </a:t>
            </a:r>
            <a:r>
              <a:rPr lang="en-CA" dirty="0" smtClean="0">
                <a:latin typeface="Arial" panose="020B0604020202020204" pitchFamily="34" charset="0"/>
                <a:cs typeface="Arial" panose="020B0604020202020204" pitchFamily="34" charset="0"/>
              </a:rPr>
              <a:t>developed the </a:t>
            </a:r>
            <a:r>
              <a:rPr lang="en-CA" b="1" i="1" dirty="0" smtClean="0">
                <a:solidFill>
                  <a:schemeClr val="bg2">
                    <a:lumMod val="50000"/>
                  </a:schemeClr>
                </a:solidFill>
                <a:latin typeface="Arial" panose="020B0604020202020204" pitchFamily="34" charset="0"/>
                <a:cs typeface="Arial" panose="020B0604020202020204" pitchFamily="34" charset="0"/>
              </a:rPr>
              <a:t>Auditory Discrimination In-Depth Program</a:t>
            </a:r>
            <a:r>
              <a:rPr lang="en-CA" dirty="0" smtClean="0">
                <a:latin typeface="Arial" panose="020B0604020202020204" pitchFamily="34" charset="0"/>
                <a:cs typeface="Arial" panose="020B0604020202020204" pitchFamily="34" charset="0"/>
              </a:rPr>
              <a:t> in California.</a:t>
            </a:r>
          </a:p>
          <a:p>
            <a:endParaRPr lang="en-US" dirty="0"/>
          </a:p>
        </p:txBody>
      </p:sp>
      <p:sp>
        <p:nvSpPr>
          <p:cNvPr id="3" name="Title 2"/>
          <p:cNvSpPr>
            <a:spLocks noGrp="1"/>
          </p:cNvSpPr>
          <p:nvPr>
            <p:ph type="title"/>
          </p:nvPr>
        </p:nvSpPr>
        <p:spPr/>
        <p:txBody>
          <a:bodyPr>
            <a:noAutofit/>
          </a:bodyPr>
          <a:lstStyle/>
          <a:p>
            <a:pPr algn="ctr"/>
            <a:r>
              <a:rPr lang="en-CA" sz="3600" dirty="0" smtClean="0">
                <a:solidFill>
                  <a:schemeClr val="bg2">
                    <a:lumMod val="25000"/>
                  </a:schemeClr>
                </a:solidFill>
              </a:rPr>
              <a:t>Development of Remedial </a:t>
            </a:r>
            <a:br>
              <a:rPr lang="en-CA" sz="3600" dirty="0" smtClean="0">
                <a:solidFill>
                  <a:schemeClr val="bg2">
                    <a:lumMod val="25000"/>
                  </a:schemeClr>
                </a:solidFill>
              </a:rPr>
            </a:br>
            <a:r>
              <a:rPr lang="en-CA" sz="3600" dirty="0" smtClean="0">
                <a:solidFill>
                  <a:schemeClr val="bg2">
                    <a:lumMod val="25000"/>
                  </a:schemeClr>
                </a:solidFill>
              </a:rPr>
              <a:t>Methods for Dyslexia</a:t>
            </a:r>
            <a:endParaRPr lang="en-US" sz="3600" dirty="0">
              <a:solidFill>
                <a:schemeClr val="bg2">
                  <a:lumMod val="25000"/>
                </a:schemeClr>
              </a:solidFill>
            </a:endParaRPr>
          </a:p>
        </p:txBody>
      </p:sp>
      <p:sp>
        <p:nvSpPr>
          <p:cNvPr id="5" name="Rectangular Callout 4"/>
          <p:cNvSpPr/>
          <p:nvPr/>
        </p:nvSpPr>
        <p:spPr>
          <a:xfrm>
            <a:off x="6172200" y="4568041"/>
            <a:ext cx="2514600" cy="1447800"/>
          </a:xfrm>
          <a:prstGeom prst="wedgeRectCallout">
            <a:avLst>
              <a:gd name="adj1" fmla="val -128980"/>
              <a:gd name="adj2" fmla="val -539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25"/>
                </a:solidFill>
              </a:rPr>
              <a:t>Modern Derivatives: </a:t>
            </a:r>
            <a:r>
              <a:rPr lang="en-US" dirty="0"/>
              <a:t>Barton, Wilson, Spalding, </a:t>
            </a:r>
            <a:r>
              <a:rPr lang="en-US" dirty="0" smtClean="0"/>
              <a:t>SPIRE, </a:t>
            </a:r>
            <a:r>
              <a:rPr lang="en-US" dirty="0"/>
              <a:t>Language</a:t>
            </a:r>
            <a:r>
              <a:rPr lang="en-US" dirty="0" smtClean="0"/>
              <a:t>! etc.</a:t>
            </a:r>
            <a:endParaRPr lang="en-US" dirty="0"/>
          </a:p>
        </p:txBody>
      </p:sp>
    </p:spTree>
    <p:extLst>
      <p:ext uri="{BB962C8B-B14F-4D97-AF65-F5344CB8AC3E}">
        <p14:creationId xmlns:p14="http://schemas.microsoft.com/office/powerpoint/2010/main" val="27240855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538471"/>
          </a:xfrm>
        </p:spPr>
        <p:txBody>
          <a:bodyPr>
            <a:normAutofit lnSpcReduction="10000"/>
          </a:bodyPr>
          <a:lstStyle/>
          <a:p>
            <a:r>
              <a:rPr lang="en-US" dirty="0" smtClean="0"/>
              <a:t>1.  Berninger (2002) also recommends alternating colours for letters, digraphs, and morphemes in words, depending on the instructional focus.</a:t>
            </a:r>
          </a:p>
          <a:p>
            <a:pPr marL="109537" indent="0">
              <a:buNone/>
            </a:pPr>
            <a:r>
              <a:rPr lang="en-US" dirty="0" smtClean="0"/>
              <a:t>	e.g.,    </a:t>
            </a:r>
            <a:r>
              <a:rPr lang="en-US" sz="6000" dirty="0" smtClean="0">
                <a:solidFill>
                  <a:srgbClr val="002060"/>
                </a:solidFill>
                <a:latin typeface="Tw Cen MT" panose="020B0602020104020603" pitchFamily="34" charset="0"/>
              </a:rPr>
              <a:t>c</a:t>
            </a:r>
            <a:r>
              <a:rPr lang="en-US" sz="6000" dirty="0" smtClean="0">
                <a:solidFill>
                  <a:srgbClr val="FF0000"/>
                </a:solidFill>
                <a:latin typeface="Tw Cen MT" panose="020B0602020104020603" pitchFamily="34" charset="0"/>
              </a:rPr>
              <a:t>a</a:t>
            </a:r>
            <a:r>
              <a:rPr lang="en-US" sz="6000" dirty="0" smtClean="0">
                <a:solidFill>
                  <a:srgbClr val="002060"/>
                </a:solidFill>
                <a:latin typeface="Tw Cen MT" panose="020B0602020104020603" pitchFamily="34" charset="0"/>
              </a:rPr>
              <a:t>t        bal</a:t>
            </a:r>
            <a:r>
              <a:rPr lang="en-US" sz="6000" dirty="0" smtClean="0">
                <a:solidFill>
                  <a:srgbClr val="FF0000"/>
                </a:solidFill>
                <a:latin typeface="Tw Cen MT" panose="020B0602020104020603" pitchFamily="34" charset="0"/>
              </a:rPr>
              <a:t>loon</a:t>
            </a:r>
          </a:p>
          <a:p>
            <a:pPr marL="109537" indent="0">
              <a:buNone/>
            </a:pPr>
            <a:r>
              <a:rPr lang="en-US" sz="6000" dirty="0">
                <a:solidFill>
                  <a:srgbClr val="002060"/>
                </a:solidFill>
                <a:latin typeface="Tw Cen MT" panose="020B0602020104020603" pitchFamily="34" charset="0"/>
              </a:rPr>
              <a:t>	</a:t>
            </a:r>
            <a:r>
              <a:rPr lang="en-US" sz="6000" dirty="0" smtClean="0">
                <a:solidFill>
                  <a:srgbClr val="002060"/>
                </a:solidFill>
                <a:latin typeface="Tw Cen MT" panose="020B0602020104020603" pitchFamily="34" charset="0"/>
              </a:rPr>
              <a:t>	 b</a:t>
            </a:r>
            <a:r>
              <a:rPr lang="en-US" sz="6000" dirty="0" smtClean="0">
                <a:solidFill>
                  <a:srgbClr val="FF0000"/>
                </a:solidFill>
                <a:latin typeface="Tw Cen MT" panose="020B0602020104020603" pitchFamily="34" charset="0"/>
              </a:rPr>
              <a:t>a</a:t>
            </a:r>
            <a:r>
              <a:rPr lang="en-US" sz="6000" dirty="0" smtClean="0">
                <a:solidFill>
                  <a:srgbClr val="002060"/>
                </a:solidFill>
                <a:latin typeface="Tw Cen MT" panose="020B0602020104020603" pitchFamily="34" charset="0"/>
              </a:rPr>
              <a:t>k</a:t>
            </a:r>
            <a:r>
              <a:rPr lang="en-US" sz="6000" dirty="0" smtClean="0">
                <a:solidFill>
                  <a:srgbClr val="FF0000"/>
                </a:solidFill>
                <a:latin typeface="Tw Cen MT" panose="020B0602020104020603" pitchFamily="34" charset="0"/>
              </a:rPr>
              <a:t>e     </a:t>
            </a:r>
            <a:r>
              <a:rPr lang="en-US" sz="6000" dirty="0" smtClean="0">
                <a:solidFill>
                  <a:srgbClr val="002060"/>
                </a:solidFill>
                <a:latin typeface="Tw Cen MT" panose="020B0602020104020603" pitchFamily="34" charset="0"/>
              </a:rPr>
              <a:t>w</a:t>
            </a:r>
            <a:r>
              <a:rPr lang="en-US" sz="6000" dirty="0" smtClean="0">
                <a:solidFill>
                  <a:srgbClr val="FF0000"/>
                </a:solidFill>
                <a:latin typeface="Tw Cen MT" panose="020B0602020104020603" pitchFamily="34" charset="0"/>
              </a:rPr>
              <a:t>a</a:t>
            </a:r>
            <a:r>
              <a:rPr lang="en-US" sz="6000" dirty="0" smtClean="0">
                <a:solidFill>
                  <a:srgbClr val="002060"/>
                </a:solidFill>
                <a:latin typeface="Tw Cen MT" panose="020B0602020104020603" pitchFamily="34" charset="0"/>
              </a:rPr>
              <a:t>sh</a:t>
            </a:r>
            <a:r>
              <a:rPr lang="en-US" sz="6000" dirty="0" smtClean="0">
                <a:solidFill>
                  <a:srgbClr val="FF0000"/>
                </a:solidFill>
                <a:latin typeface="Tw Cen MT" panose="020B0602020104020603" pitchFamily="34" charset="0"/>
              </a:rPr>
              <a:t>ed</a:t>
            </a:r>
          </a:p>
          <a:p>
            <a:pPr marL="109537" indent="0">
              <a:buNone/>
            </a:pPr>
            <a:r>
              <a:rPr lang="en-US" sz="6000" dirty="0">
                <a:solidFill>
                  <a:srgbClr val="FF0000"/>
                </a:solidFill>
                <a:latin typeface="Tw Cen MT" panose="020B0602020104020603" pitchFamily="34" charset="0"/>
              </a:rPr>
              <a:t>	</a:t>
            </a:r>
            <a:r>
              <a:rPr lang="en-US" sz="6000" dirty="0" smtClean="0">
                <a:solidFill>
                  <a:srgbClr val="FF0000"/>
                </a:solidFill>
                <a:latin typeface="Tw Cen MT" panose="020B0602020104020603" pitchFamily="34" charset="0"/>
              </a:rPr>
              <a:t>	 </a:t>
            </a:r>
            <a:r>
              <a:rPr lang="en-US" sz="6000" dirty="0" smtClean="0">
                <a:solidFill>
                  <a:srgbClr val="002060"/>
                </a:solidFill>
                <a:latin typeface="Tw Cen MT" panose="020B0602020104020603" pitchFamily="34" charset="0"/>
              </a:rPr>
              <a:t>t</a:t>
            </a:r>
            <a:r>
              <a:rPr lang="en-US" sz="6000" dirty="0" smtClean="0">
                <a:solidFill>
                  <a:srgbClr val="FF0000"/>
                </a:solidFill>
                <a:latin typeface="Tw Cen MT" panose="020B0602020104020603" pitchFamily="34" charset="0"/>
              </a:rPr>
              <a:t>oy</a:t>
            </a:r>
            <a:r>
              <a:rPr lang="en-US" sz="6000" dirty="0" smtClean="0">
                <a:solidFill>
                  <a:srgbClr val="002060"/>
                </a:solidFill>
                <a:latin typeface="Tw Cen MT" panose="020B0602020104020603" pitchFamily="34" charset="0"/>
              </a:rPr>
              <a:t>s       b</a:t>
            </a:r>
            <a:r>
              <a:rPr lang="en-US" sz="6000" dirty="0" smtClean="0">
                <a:solidFill>
                  <a:srgbClr val="FF0000"/>
                </a:solidFill>
                <a:latin typeface="Tw Cen MT" panose="020B0602020104020603" pitchFamily="34" charset="0"/>
              </a:rPr>
              <a:t>l</a:t>
            </a:r>
            <a:r>
              <a:rPr lang="en-US" sz="6000" dirty="0" smtClean="0">
                <a:solidFill>
                  <a:srgbClr val="002060"/>
                </a:solidFill>
                <a:latin typeface="Tw Cen MT" panose="020B0602020104020603" pitchFamily="34" charset="0"/>
              </a:rPr>
              <a:t>a</a:t>
            </a:r>
            <a:r>
              <a:rPr lang="en-US" sz="6000" dirty="0" smtClean="0">
                <a:solidFill>
                  <a:srgbClr val="FF0000"/>
                </a:solidFill>
                <a:latin typeface="Tw Cen MT" panose="020B0602020104020603" pitchFamily="34" charset="0"/>
              </a:rPr>
              <a:t>ck</a:t>
            </a:r>
          </a:p>
        </p:txBody>
      </p:sp>
      <p:sp>
        <p:nvSpPr>
          <p:cNvPr id="3" name="Title 2"/>
          <p:cNvSpPr>
            <a:spLocks noGrp="1"/>
          </p:cNvSpPr>
          <p:nvPr>
            <p:ph type="title"/>
          </p:nvPr>
        </p:nvSpPr>
        <p:spPr/>
        <p:txBody>
          <a:bodyPr>
            <a:normAutofit/>
          </a:bodyPr>
          <a:lstStyle/>
          <a:p>
            <a:pPr algn="ctr"/>
            <a:r>
              <a:rPr lang="en-US" sz="3200" dirty="0" smtClean="0"/>
              <a:t>Adaptations to Improve </a:t>
            </a:r>
            <a:br>
              <a:rPr lang="en-US" sz="3200" dirty="0" smtClean="0"/>
            </a:br>
            <a:r>
              <a:rPr lang="en-US" sz="3200" dirty="0" smtClean="0"/>
              <a:t>Orthographic Awareness</a:t>
            </a:r>
            <a:endParaRPr lang="en-US" sz="3200" dirty="0"/>
          </a:p>
        </p:txBody>
      </p:sp>
    </p:spTree>
    <p:extLst>
      <p:ext uri="{BB962C8B-B14F-4D97-AF65-F5344CB8AC3E}">
        <p14:creationId xmlns:p14="http://schemas.microsoft.com/office/powerpoint/2010/main" val="10806649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en-US" sz="3600" dirty="0" smtClean="0"/>
              <a:t>Rapid Word Recognition Chart</a:t>
            </a:r>
            <a:endParaRPr lang="en-US" sz="36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7681"/>
          <a:stretch/>
        </p:blipFill>
        <p:spPr>
          <a:xfrm>
            <a:off x="1066800" y="990600"/>
            <a:ext cx="7065662" cy="5094998"/>
          </a:xfrm>
        </p:spPr>
      </p:pic>
    </p:spTree>
    <p:extLst>
      <p:ext uri="{BB962C8B-B14F-4D97-AF65-F5344CB8AC3E}">
        <p14:creationId xmlns:p14="http://schemas.microsoft.com/office/powerpoint/2010/main" val="19048245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5" y="5715000"/>
            <a:ext cx="5334000" cy="116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2" y="228600"/>
            <a:ext cx="8734777" cy="6365834"/>
          </a:xfrm>
          <a:prstGeom prst="rect">
            <a:avLst/>
          </a:prstGeom>
        </p:spPr>
      </p:pic>
    </p:spTree>
    <p:extLst>
      <p:ext uri="{BB962C8B-B14F-4D97-AF65-F5344CB8AC3E}">
        <p14:creationId xmlns:p14="http://schemas.microsoft.com/office/powerpoint/2010/main" val="8051176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7030A0"/>
                </a:solidFill>
              </a:rPr>
              <a:t>Adapted Text for Dyslexia</a:t>
            </a:r>
            <a:endParaRPr lang="en-US" dirty="0">
              <a:solidFill>
                <a:srgbClr val="7030A0"/>
              </a:solidFill>
            </a:endParaRPr>
          </a:p>
        </p:txBody>
      </p:sp>
      <p:sp>
        <p:nvSpPr>
          <p:cNvPr id="5" name="Content Placeholder 4"/>
          <p:cNvSpPr>
            <a:spLocks noGrp="1"/>
          </p:cNvSpPr>
          <p:nvPr>
            <p:ph idx="1"/>
          </p:nvPr>
        </p:nvSpPr>
        <p:spPr>
          <a:xfrm>
            <a:off x="508442" y="1295400"/>
            <a:ext cx="8229600" cy="1642871"/>
          </a:xfrm>
        </p:spPr>
        <p:txBody>
          <a:bodyPr>
            <a:normAutofit fontScale="92500"/>
          </a:bodyPr>
          <a:lstStyle/>
          <a:p>
            <a:r>
              <a:rPr lang="en-US" sz="2000" dirty="0" smtClean="0"/>
              <a:t>In 2012, Dr. Marco Zorzi et al. discovered that increasing the </a:t>
            </a:r>
            <a:r>
              <a:rPr lang="en-US" sz="2000" b="1" dirty="0" smtClean="0">
                <a:solidFill>
                  <a:schemeClr val="accent1">
                    <a:lumMod val="75000"/>
                  </a:schemeClr>
                </a:solidFill>
              </a:rPr>
              <a:t>font size </a:t>
            </a:r>
            <a:r>
              <a:rPr lang="en-US" sz="2000" dirty="0" smtClean="0">
                <a:solidFill>
                  <a:schemeClr val="accent1">
                    <a:lumMod val="75000"/>
                  </a:schemeClr>
                </a:solidFill>
              </a:rPr>
              <a:t>to </a:t>
            </a:r>
            <a:r>
              <a:rPr lang="en-US" sz="2000" b="1" dirty="0" smtClean="0">
                <a:solidFill>
                  <a:schemeClr val="accent1">
                    <a:lumMod val="75000"/>
                  </a:schemeClr>
                </a:solidFill>
              </a:rPr>
              <a:t>14</a:t>
            </a:r>
            <a:r>
              <a:rPr lang="en-US" sz="2000" dirty="0" smtClean="0"/>
              <a:t>,  </a:t>
            </a:r>
            <a:r>
              <a:rPr lang="en-US" sz="2000" b="1" dirty="0" smtClean="0">
                <a:solidFill>
                  <a:schemeClr val="accent3"/>
                </a:solidFill>
              </a:rPr>
              <a:t>letter spacing </a:t>
            </a:r>
            <a:r>
              <a:rPr lang="en-US" sz="2000" dirty="0" smtClean="0">
                <a:solidFill>
                  <a:schemeClr val="accent3"/>
                </a:solidFill>
              </a:rPr>
              <a:t>by </a:t>
            </a:r>
            <a:r>
              <a:rPr lang="en-US" sz="2000" b="1" dirty="0" smtClean="0">
                <a:solidFill>
                  <a:schemeClr val="accent3"/>
                </a:solidFill>
              </a:rPr>
              <a:t>2.5</a:t>
            </a:r>
            <a:r>
              <a:rPr lang="en-US" sz="2000" dirty="0" smtClean="0">
                <a:solidFill>
                  <a:schemeClr val="accent3"/>
                </a:solidFill>
              </a:rPr>
              <a:t> </a:t>
            </a:r>
            <a:r>
              <a:rPr lang="en-US" sz="2000" b="1" dirty="0" smtClean="0">
                <a:solidFill>
                  <a:schemeClr val="accent3"/>
                </a:solidFill>
              </a:rPr>
              <a:t>pt</a:t>
            </a:r>
            <a:r>
              <a:rPr lang="en-US" sz="2000" b="1" dirty="0" smtClean="0"/>
              <a:t>.</a:t>
            </a:r>
            <a:r>
              <a:rPr lang="en-US" sz="2000" dirty="0" smtClean="0"/>
              <a:t>,  and  </a:t>
            </a:r>
            <a:r>
              <a:rPr lang="en-US" sz="2000" b="1" dirty="0" smtClean="0">
                <a:solidFill>
                  <a:srgbClr val="00B050"/>
                </a:solidFill>
              </a:rPr>
              <a:t>word spacing </a:t>
            </a:r>
            <a:r>
              <a:rPr lang="en-US" sz="2000" dirty="0" smtClean="0">
                <a:solidFill>
                  <a:srgbClr val="00B050"/>
                </a:solidFill>
              </a:rPr>
              <a:t>by </a:t>
            </a:r>
            <a:r>
              <a:rPr lang="en-US" sz="2000" b="1" dirty="0" smtClean="0">
                <a:solidFill>
                  <a:srgbClr val="00B050"/>
                </a:solidFill>
              </a:rPr>
              <a:t>3</a:t>
            </a:r>
            <a:r>
              <a:rPr lang="en-US" sz="2000" dirty="0" smtClean="0">
                <a:solidFill>
                  <a:srgbClr val="00B050"/>
                </a:solidFill>
              </a:rPr>
              <a:t> </a:t>
            </a:r>
            <a:r>
              <a:rPr lang="en-US" sz="2000" b="1" dirty="0" smtClean="0">
                <a:solidFill>
                  <a:srgbClr val="00B050"/>
                </a:solidFill>
              </a:rPr>
              <a:t>characters</a:t>
            </a:r>
            <a:r>
              <a:rPr lang="en-US" sz="2000" dirty="0" smtClean="0">
                <a:solidFill>
                  <a:srgbClr val="00B050"/>
                </a:solidFill>
              </a:rPr>
              <a:t> </a:t>
            </a:r>
            <a:r>
              <a:rPr lang="en-US" sz="2000" dirty="0" smtClean="0"/>
              <a:t> increases the reading speed of 8-12 yr. old dyslexic children by 20%, and results in half as many reading errors because it compensates for their “perceptual crowding.”</a:t>
            </a:r>
          </a:p>
          <a:p>
            <a:endParaRPr lang="en-US" dirty="0" smtClean="0"/>
          </a:p>
          <a:p>
            <a:pPr marL="109728" indent="0">
              <a:buNone/>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369" y="2854135"/>
            <a:ext cx="6007431" cy="3269027"/>
          </a:xfrm>
          <a:prstGeom prst="rect">
            <a:avLst/>
          </a:prstGeom>
        </p:spPr>
      </p:pic>
    </p:spTree>
    <p:extLst>
      <p:ext uri="{BB962C8B-B14F-4D97-AF65-F5344CB8AC3E}">
        <p14:creationId xmlns:p14="http://schemas.microsoft.com/office/powerpoint/2010/main" val="287493872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85000"/>
                    </a14:imgEffect>
                    <a14:imgEffect>
                      <a14:brightnessContrast contrast="-10000"/>
                    </a14:imgEffect>
                  </a14:imgLayer>
                </a14:imgProps>
              </a:ext>
              <a:ext uri="{28A0092B-C50C-407E-A947-70E740481C1C}">
                <a14:useLocalDpi xmlns:a14="http://schemas.microsoft.com/office/drawing/2010/main" val="0"/>
              </a:ext>
            </a:extLst>
          </a:blip>
          <a:srcRect t="6591"/>
          <a:stretch/>
        </p:blipFill>
        <p:spPr>
          <a:xfrm>
            <a:off x="457200" y="2059572"/>
            <a:ext cx="4069154" cy="3630076"/>
          </a:xfrm>
        </p:spPr>
      </p:pic>
      <p:sp>
        <p:nvSpPr>
          <p:cNvPr id="3" name="Title 2"/>
          <p:cNvSpPr>
            <a:spLocks noGrp="1"/>
          </p:cNvSpPr>
          <p:nvPr>
            <p:ph type="title"/>
          </p:nvPr>
        </p:nvSpPr>
        <p:spPr/>
        <p:txBody>
          <a:bodyPr>
            <a:normAutofit/>
          </a:bodyPr>
          <a:lstStyle/>
          <a:p>
            <a:pPr algn="ctr"/>
            <a:r>
              <a:rPr lang="en-US" sz="320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Print Fonts for Individuals with Dyslexia</a:t>
            </a:r>
            <a:endParaRPr lang="en-US" sz="32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483"/>
          <a:stretch/>
        </p:blipFill>
        <p:spPr>
          <a:xfrm>
            <a:off x="4724400" y="1981200"/>
            <a:ext cx="4122568" cy="3732006"/>
          </a:xfrm>
          <a:prstGeom prst="rect">
            <a:avLst/>
          </a:prstGeom>
          <a:ln w="19050" cmpd="sng">
            <a:solidFill>
              <a:schemeClr val="tx1"/>
            </a:solidFill>
          </a:ln>
        </p:spPr>
      </p:pic>
      <p:sp>
        <p:nvSpPr>
          <p:cNvPr id="6" name="TextBox 5"/>
          <p:cNvSpPr txBox="1"/>
          <p:nvPr/>
        </p:nvSpPr>
        <p:spPr>
          <a:xfrm>
            <a:off x="1523998" y="1536352"/>
            <a:ext cx="1653017" cy="523220"/>
          </a:xfrm>
          <a:prstGeom prst="rect">
            <a:avLst/>
          </a:prstGeom>
          <a:noFill/>
        </p:spPr>
        <p:txBody>
          <a:bodyPr wrap="none" rtlCol="0">
            <a:spAutoFit/>
          </a:bodyPr>
          <a:lstStyle/>
          <a:p>
            <a:r>
              <a:rPr lang="en-US" sz="2800" b="1" smtClean="0"/>
              <a:t>Dyslexie</a:t>
            </a:r>
            <a:endParaRPr lang="en-US" sz="2800" b="1"/>
          </a:p>
        </p:txBody>
      </p:sp>
      <p:sp>
        <p:nvSpPr>
          <p:cNvPr id="7" name="TextBox 6"/>
          <p:cNvSpPr txBox="1"/>
          <p:nvPr/>
        </p:nvSpPr>
        <p:spPr>
          <a:xfrm>
            <a:off x="5943600" y="5791578"/>
            <a:ext cx="1447832" cy="369332"/>
          </a:xfrm>
          <a:prstGeom prst="rect">
            <a:avLst/>
          </a:prstGeom>
          <a:noFill/>
        </p:spPr>
        <p:txBody>
          <a:bodyPr wrap="none" rtlCol="0">
            <a:spAutoFit/>
          </a:bodyPr>
          <a:lstStyle/>
          <a:p>
            <a:r>
              <a:rPr lang="en-US" b="1" smtClean="0"/>
              <a:t>Adults only</a:t>
            </a:r>
            <a:endParaRPr lang="en-US" b="1"/>
          </a:p>
        </p:txBody>
      </p:sp>
      <p:sp>
        <p:nvSpPr>
          <p:cNvPr id="8" name="TextBox 7"/>
          <p:cNvSpPr txBox="1"/>
          <p:nvPr/>
        </p:nvSpPr>
        <p:spPr>
          <a:xfrm>
            <a:off x="1516081" y="5791578"/>
            <a:ext cx="2159566" cy="369332"/>
          </a:xfrm>
          <a:prstGeom prst="rect">
            <a:avLst/>
          </a:prstGeom>
          <a:noFill/>
        </p:spPr>
        <p:txBody>
          <a:bodyPr wrap="none" rtlCol="0">
            <a:spAutoFit/>
          </a:bodyPr>
          <a:lstStyle/>
          <a:p>
            <a:r>
              <a:rPr lang="en-US" b="1" smtClean="0"/>
              <a:t>Children &amp; Adults</a:t>
            </a:r>
            <a:endParaRPr lang="en-US" b="1"/>
          </a:p>
        </p:txBody>
      </p:sp>
    </p:spTree>
    <p:extLst>
      <p:ext uri="{BB962C8B-B14F-4D97-AF65-F5344CB8AC3E}">
        <p14:creationId xmlns:p14="http://schemas.microsoft.com/office/powerpoint/2010/main" val="250093397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305800" cy="5715000"/>
          </a:xfrm>
        </p:spPr>
        <p:txBody>
          <a:bodyPr>
            <a:noAutofit/>
          </a:bodyPr>
          <a:lstStyle/>
          <a:p>
            <a:r>
              <a:rPr lang="en-US" sz="2000" dirty="0" smtClean="0">
                <a:latin typeface="Arial" pitchFamily="34" charset="0"/>
                <a:cs typeface="Arial" pitchFamily="34" charset="0"/>
              </a:rPr>
              <a:t>Tracing letters in words with a </a:t>
            </a:r>
            <a:r>
              <a:rPr lang="en-US" sz="2000" dirty="0">
                <a:latin typeface="Arial" pitchFamily="34" charset="0"/>
                <a:cs typeface="Arial" pitchFamily="34" charset="0"/>
              </a:rPr>
              <a:t>finger</a:t>
            </a:r>
            <a:r>
              <a:rPr lang="en-US" sz="2000" dirty="0">
                <a:solidFill>
                  <a:schemeClr val="bg2">
                    <a:lumMod val="25000"/>
                  </a:schemeClr>
                </a:solidFill>
                <a:latin typeface="Arial" pitchFamily="34" charset="0"/>
                <a:cs typeface="Arial" pitchFamily="34" charset="0"/>
              </a:rPr>
              <a:t>.</a:t>
            </a:r>
            <a:r>
              <a:rPr lang="en-US" sz="1800" dirty="0">
                <a:solidFill>
                  <a:schemeClr val="bg2">
                    <a:lumMod val="25000"/>
                  </a:schemeClr>
                </a:solidFill>
                <a:latin typeface="Arial" pitchFamily="34" charset="0"/>
                <a:cs typeface="Arial" pitchFamily="34" charset="0"/>
              </a:rPr>
              <a:t> </a:t>
            </a:r>
            <a:r>
              <a:rPr lang="en-US" sz="1800" dirty="0" smtClean="0">
                <a:solidFill>
                  <a:schemeClr val="bg2">
                    <a:lumMod val="25000"/>
                  </a:schemeClr>
                </a:solidFill>
                <a:latin typeface="Arial" pitchFamily="34" charset="0"/>
                <a:cs typeface="Arial" pitchFamily="34" charset="0"/>
              </a:rPr>
              <a:t>This aids retention &amp; helps to overcome reversals (e.g., b/d, p/q).</a:t>
            </a:r>
          </a:p>
          <a:p>
            <a:r>
              <a:rPr lang="en-US" sz="2000" dirty="0" smtClean="0">
                <a:latin typeface="Arial" pitchFamily="34" charset="0"/>
                <a:cs typeface="Arial" pitchFamily="34" charset="0"/>
              </a:rPr>
              <a:t>Using visual language </a:t>
            </a:r>
            <a:r>
              <a:rPr lang="en-US" sz="1800" dirty="0" smtClean="0">
                <a:solidFill>
                  <a:schemeClr val="bg2">
                    <a:lumMod val="25000"/>
                  </a:schemeClr>
                </a:solidFill>
                <a:latin typeface="Arial" pitchFamily="34" charset="0"/>
                <a:cs typeface="Arial" pitchFamily="34" charset="0"/>
              </a:rPr>
              <a:t>(e.g., What do you picture?  What do you see?)</a:t>
            </a:r>
          </a:p>
          <a:p>
            <a:r>
              <a:rPr lang="en-US" sz="2000" dirty="0" smtClean="0">
                <a:latin typeface="Arial" pitchFamily="34" charset="0"/>
                <a:cs typeface="Arial" pitchFamily="34" charset="0"/>
              </a:rPr>
              <a:t>Air </a:t>
            </a:r>
            <a:r>
              <a:rPr lang="en-US" sz="2000" dirty="0">
                <a:latin typeface="Arial" pitchFamily="34" charset="0"/>
                <a:cs typeface="Arial" pitchFamily="34" charset="0"/>
              </a:rPr>
              <a:t>writing letters, </a:t>
            </a:r>
            <a:r>
              <a:rPr lang="en-US" sz="2000" dirty="0" smtClean="0">
                <a:latin typeface="Arial" pitchFamily="34" charset="0"/>
                <a:cs typeface="Arial" pitchFamily="34" charset="0"/>
              </a:rPr>
              <a:t>digraphs, </a:t>
            </a:r>
            <a:r>
              <a:rPr lang="en-US" sz="2000" dirty="0">
                <a:latin typeface="Arial" pitchFamily="34" charset="0"/>
                <a:cs typeface="Arial" pitchFamily="34" charset="0"/>
              </a:rPr>
              <a:t>and words</a:t>
            </a:r>
            <a:r>
              <a:rPr lang="en-US" sz="2000" dirty="0">
                <a:solidFill>
                  <a:schemeClr val="bg2">
                    <a:lumMod val="25000"/>
                  </a:schemeClr>
                </a:solidFill>
                <a:latin typeface="Arial" pitchFamily="34" charset="0"/>
                <a:cs typeface="Arial" pitchFamily="34" charset="0"/>
              </a:rPr>
              <a:t>. </a:t>
            </a:r>
            <a:r>
              <a:rPr lang="en-US" sz="2000" dirty="0" smtClean="0">
                <a:solidFill>
                  <a:schemeClr val="bg2">
                    <a:lumMod val="25000"/>
                  </a:schemeClr>
                </a:solidFill>
                <a:latin typeface="Arial" pitchFamily="34" charset="0"/>
                <a:cs typeface="Arial" pitchFamily="34" charset="0"/>
              </a:rPr>
              <a:t> </a:t>
            </a:r>
            <a:r>
              <a:rPr lang="en-US" sz="1800" dirty="0" smtClean="0">
                <a:solidFill>
                  <a:schemeClr val="bg2">
                    <a:lumMod val="25000"/>
                  </a:schemeClr>
                </a:solidFill>
                <a:latin typeface="Arial" pitchFamily="34" charset="0"/>
                <a:cs typeface="Arial" pitchFamily="34" charset="0"/>
              </a:rPr>
              <a:t>Air writing facilitates symbol imagery.</a:t>
            </a:r>
            <a:endParaRPr lang="en-US" sz="1800" dirty="0">
              <a:solidFill>
                <a:schemeClr val="bg2">
                  <a:lumMod val="25000"/>
                </a:schemeClr>
              </a:solidFill>
              <a:latin typeface="Arial" pitchFamily="34" charset="0"/>
              <a:cs typeface="Arial" pitchFamily="34" charset="0"/>
            </a:endParaRPr>
          </a:p>
          <a:p>
            <a:r>
              <a:rPr lang="en-US" sz="2000" dirty="0" smtClean="0">
                <a:latin typeface="Arial" pitchFamily="34" charset="0"/>
                <a:cs typeface="Arial" pitchFamily="34" charset="0"/>
              </a:rPr>
              <a:t>Imaging and identifying </a:t>
            </a:r>
            <a:r>
              <a:rPr lang="en-US" sz="2000" dirty="0">
                <a:latin typeface="Arial" pitchFamily="34" charset="0"/>
                <a:cs typeface="Arial" pitchFamily="34" charset="0"/>
              </a:rPr>
              <a:t>letters in different </a:t>
            </a:r>
            <a:r>
              <a:rPr lang="en-US" sz="2000" dirty="0" smtClean="0">
                <a:latin typeface="Arial" pitchFamily="34" charset="0"/>
                <a:cs typeface="Arial" pitchFamily="34" charset="0"/>
              </a:rPr>
              <a:t>positions within a word.</a:t>
            </a:r>
          </a:p>
          <a:p>
            <a:r>
              <a:rPr lang="en-US" sz="2000" dirty="0" smtClean="0">
                <a:latin typeface="Arial" pitchFamily="34" charset="0"/>
                <a:cs typeface="Arial" pitchFamily="34" charset="0"/>
              </a:rPr>
              <a:t>Adding, omitting or substituting letters to form new words.</a:t>
            </a:r>
            <a:endParaRPr lang="en-US" sz="2000" dirty="0">
              <a:latin typeface="Arial" pitchFamily="34" charset="0"/>
              <a:cs typeface="Arial" pitchFamily="34" charset="0"/>
            </a:endParaRPr>
          </a:p>
          <a:p>
            <a:r>
              <a:rPr lang="en-US" sz="2000" dirty="0" smtClean="0">
                <a:latin typeface="Arial" pitchFamily="34" charset="0"/>
                <a:cs typeface="Arial" pitchFamily="34" charset="0"/>
              </a:rPr>
              <a:t>Spelling </a:t>
            </a:r>
            <a:r>
              <a:rPr lang="en-US" sz="2000" dirty="0">
                <a:latin typeface="Arial" pitchFamily="34" charset="0"/>
                <a:cs typeface="Arial" pitchFamily="34" charset="0"/>
              </a:rPr>
              <a:t>words </a:t>
            </a:r>
            <a:r>
              <a:rPr lang="en-US" sz="2000" dirty="0" smtClean="0">
                <a:latin typeface="Arial" pitchFamily="34" charset="0"/>
                <a:cs typeface="Arial" pitchFamily="34" charset="0"/>
              </a:rPr>
              <a:t>backwards.</a:t>
            </a:r>
            <a:endParaRPr lang="en-US" sz="2000" dirty="0">
              <a:latin typeface="Arial" pitchFamily="34" charset="0"/>
              <a:cs typeface="Arial" pitchFamily="34" charset="0"/>
            </a:endParaRPr>
          </a:p>
          <a:p>
            <a:r>
              <a:rPr lang="en-US" sz="2000" dirty="0" smtClean="0">
                <a:latin typeface="Arial" pitchFamily="34" charset="0"/>
                <a:cs typeface="Arial" pitchFamily="34" charset="0"/>
              </a:rPr>
              <a:t>Matching, searching &amp; naming </a:t>
            </a:r>
            <a:r>
              <a:rPr lang="en-US" sz="2000" dirty="0">
                <a:latin typeface="Arial" pitchFamily="34" charset="0"/>
                <a:cs typeface="Arial" pitchFamily="34" charset="0"/>
              </a:rPr>
              <a:t>exercises </a:t>
            </a:r>
            <a:r>
              <a:rPr lang="en-US" sz="2000" dirty="0" smtClean="0">
                <a:latin typeface="Arial" pitchFamily="34" charset="0"/>
                <a:cs typeface="Arial" pitchFamily="34" charset="0"/>
              </a:rPr>
              <a:t>to encode common &amp; unique orthographic features in letters, letter combinations, and words.</a:t>
            </a:r>
            <a:endParaRPr lang="en-US" sz="2000" dirty="0">
              <a:latin typeface="Arial" pitchFamily="34" charset="0"/>
              <a:cs typeface="Arial" pitchFamily="34" charset="0"/>
            </a:endParaRPr>
          </a:p>
          <a:p>
            <a:r>
              <a:rPr lang="en-US" sz="2000" dirty="0" smtClean="0">
                <a:latin typeface="Arial" pitchFamily="34" charset="0"/>
                <a:cs typeface="Arial" pitchFamily="34" charset="0"/>
              </a:rPr>
              <a:t>Finger </a:t>
            </a:r>
            <a:r>
              <a:rPr lang="en-US" sz="2000" dirty="0">
                <a:latin typeface="Arial" pitchFamily="34" charset="0"/>
                <a:cs typeface="Arial" pitchFamily="34" charset="0"/>
              </a:rPr>
              <a:t>writing syllables on strips of paper </a:t>
            </a:r>
            <a:r>
              <a:rPr lang="en-US" sz="2000" dirty="0" smtClean="0">
                <a:latin typeface="Arial" pitchFamily="34" charset="0"/>
                <a:cs typeface="Arial" pitchFamily="34" charset="0"/>
              </a:rPr>
              <a:t>while imagining </a:t>
            </a:r>
            <a:r>
              <a:rPr lang="en-US" sz="2000" dirty="0">
                <a:latin typeface="Arial" pitchFamily="34" charset="0"/>
                <a:cs typeface="Arial" pitchFamily="34" charset="0"/>
              </a:rPr>
              <a:t>them</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Use a rapid word recognition chart for irregular sight words.</a:t>
            </a:r>
            <a:endParaRPr lang="en-US" sz="2000" dirty="0">
              <a:latin typeface="Arial" pitchFamily="34" charset="0"/>
              <a:cs typeface="Arial" pitchFamily="34" charset="0"/>
            </a:endParaRPr>
          </a:p>
          <a:p>
            <a:r>
              <a:rPr lang="en-US" sz="1800" b="1" i="1" dirty="0" smtClean="0">
                <a:solidFill>
                  <a:schemeClr val="bg2">
                    <a:lumMod val="25000"/>
                  </a:schemeClr>
                </a:solidFill>
                <a:latin typeface="Arial" pitchFamily="34" charset="0"/>
                <a:cs typeface="Arial" pitchFamily="34" charset="0"/>
              </a:rPr>
              <a:t>Suggestion</a:t>
            </a:r>
            <a:r>
              <a:rPr lang="en-US" sz="1800" i="1" dirty="0">
                <a:solidFill>
                  <a:schemeClr val="bg2">
                    <a:lumMod val="25000"/>
                  </a:schemeClr>
                </a:solidFill>
                <a:latin typeface="Arial" pitchFamily="34" charset="0"/>
                <a:cs typeface="Arial" pitchFamily="34" charset="0"/>
              </a:rPr>
              <a:t>:</a:t>
            </a:r>
            <a:r>
              <a:rPr lang="en-US" sz="1800" dirty="0">
                <a:latin typeface="Arial" pitchFamily="34" charset="0"/>
                <a:cs typeface="Arial" pitchFamily="34" charset="0"/>
              </a:rPr>
              <a:t> </a:t>
            </a:r>
            <a:r>
              <a:rPr lang="en-US" sz="1800" dirty="0" smtClean="0">
                <a:latin typeface="Arial" pitchFamily="34" charset="0"/>
                <a:cs typeface="Arial" pitchFamily="34" charset="0"/>
              </a:rPr>
              <a:t>Present letters, syllables, and words within a student’s right visual field because it has a more direct route to the brain’s Letterbox area.</a:t>
            </a:r>
            <a:endParaRPr lang="en-US" sz="1800" dirty="0" smtClean="0">
              <a:solidFill>
                <a:schemeClr val="bg2">
                  <a:lumMod val="25000"/>
                </a:schemeClr>
              </a:solidFill>
              <a:latin typeface="Arial" pitchFamily="34" charset="0"/>
              <a:cs typeface="Arial" pitchFamily="34" charset="0"/>
            </a:endParaRPr>
          </a:p>
          <a:p>
            <a:r>
              <a:rPr lang="en-US" sz="1800" b="1" i="1" dirty="0" smtClean="0">
                <a:solidFill>
                  <a:schemeClr val="bg2">
                    <a:lumMod val="25000"/>
                  </a:schemeClr>
                </a:solidFill>
                <a:latin typeface="Arial" pitchFamily="34" charset="0"/>
                <a:cs typeface="Arial" pitchFamily="34" charset="0"/>
              </a:rPr>
              <a:t>Adaptations:</a:t>
            </a:r>
            <a:r>
              <a:rPr lang="en-US" sz="1800" dirty="0">
                <a:latin typeface="Arial" pitchFamily="34" charset="0"/>
                <a:cs typeface="Arial" pitchFamily="34" charset="0"/>
              </a:rPr>
              <a:t> </a:t>
            </a:r>
            <a:r>
              <a:rPr lang="en-US" sz="1800" dirty="0" smtClean="0">
                <a:latin typeface="Arial" pitchFamily="34" charset="0"/>
                <a:cs typeface="Arial" pitchFamily="34" charset="0"/>
              </a:rPr>
              <a:t> - Alternate colors to highlight graphemes in words. </a:t>
            </a:r>
          </a:p>
          <a:p>
            <a:pPr marL="1828800" lvl="7" indent="0">
              <a:buNone/>
            </a:pPr>
            <a:r>
              <a:rPr lang="en-US" sz="1800" dirty="0" smtClean="0">
                <a:latin typeface="Arial" pitchFamily="34" charset="0"/>
                <a:cs typeface="Arial" pitchFamily="34" charset="0"/>
              </a:rPr>
              <a:t> - For dyslexia, </a:t>
            </a:r>
            <a:r>
              <a:rPr lang="en-US" sz="1800" smtClean="0">
                <a:latin typeface="Arial" pitchFamily="34" charset="0"/>
                <a:cs typeface="Arial" pitchFamily="34" charset="0"/>
              </a:rPr>
              <a:t>use wider </a:t>
            </a:r>
            <a:r>
              <a:rPr lang="en-US" sz="1800" dirty="0">
                <a:latin typeface="Arial" pitchFamily="34" charset="0"/>
                <a:cs typeface="Arial" pitchFamily="34" charset="0"/>
              </a:rPr>
              <a:t>letter </a:t>
            </a:r>
            <a:r>
              <a:rPr lang="en-US" sz="1800">
                <a:latin typeface="Arial" pitchFamily="34" charset="0"/>
                <a:cs typeface="Arial" pitchFamily="34" charset="0"/>
              </a:rPr>
              <a:t>spacing </a:t>
            </a:r>
            <a:r>
              <a:rPr lang="en-US" sz="1800" smtClean="0">
                <a:latin typeface="Arial" pitchFamily="34" charset="0"/>
                <a:cs typeface="Arial" pitchFamily="34" charset="0"/>
              </a:rPr>
              <a:t>&amp; special fonts.</a:t>
            </a:r>
            <a:r>
              <a:rPr lang="en-US" sz="700" dirty="0" smtClean="0">
                <a:latin typeface="Arial" pitchFamily="34" charset="0"/>
                <a:cs typeface="Arial" pitchFamily="34" charset="0"/>
              </a:rPr>
              <a:t>			       	</a:t>
            </a:r>
            <a:endParaRPr lang="en-US" sz="700" dirty="0">
              <a:latin typeface="Arial" pitchFamily="34" charset="0"/>
              <a:cs typeface="Arial" pitchFamily="34" charset="0"/>
            </a:endParaRPr>
          </a:p>
        </p:txBody>
      </p:sp>
      <p:sp>
        <p:nvSpPr>
          <p:cNvPr id="3" name="Title 2"/>
          <p:cNvSpPr>
            <a:spLocks noGrp="1"/>
          </p:cNvSpPr>
          <p:nvPr>
            <p:ph type="title"/>
          </p:nvPr>
        </p:nvSpPr>
        <p:spPr>
          <a:xfrm>
            <a:off x="457200" y="274638"/>
            <a:ext cx="8229600" cy="487362"/>
          </a:xfrm>
        </p:spPr>
        <p:txBody>
          <a:bodyPr>
            <a:normAutofit fontScale="90000"/>
          </a:bodyPr>
          <a:lstStyle/>
          <a:p>
            <a:pPr algn="ctr"/>
            <a:r>
              <a:rPr lang="en-US" dirty="0" smtClean="0">
                <a:solidFill>
                  <a:srgbClr val="FC5104"/>
                </a:solidFill>
              </a:rPr>
              <a:t>Or</a:t>
            </a:r>
            <a:r>
              <a:rPr lang="en-US" dirty="0" smtClean="0">
                <a:solidFill>
                  <a:srgbClr val="00B050"/>
                </a:solidFill>
              </a:rPr>
              <a:t>tho</a:t>
            </a:r>
            <a:r>
              <a:rPr lang="en-US" dirty="0" smtClean="0">
                <a:solidFill>
                  <a:srgbClr val="7030A0"/>
                </a:solidFill>
              </a:rPr>
              <a:t>graph</a:t>
            </a:r>
            <a:r>
              <a:rPr lang="en-US" dirty="0" smtClean="0">
                <a:solidFill>
                  <a:srgbClr val="0070C0"/>
                </a:solidFill>
              </a:rPr>
              <a:t>ic</a:t>
            </a:r>
            <a:r>
              <a:rPr lang="en-US" dirty="0" smtClean="0"/>
              <a:t>  Strategies</a:t>
            </a:r>
            <a:endParaRPr lang="en-US" dirty="0"/>
          </a:p>
        </p:txBody>
      </p:sp>
    </p:spTree>
    <p:extLst>
      <p:ext uri="{BB962C8B-B14F-4D97-AF65-F5344CB8AC3E}">
        <p14:creationId xmlns:p14="http://schemas.microsoft.com/office/powerpoint/2010/main" val="3048996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2">
                                            <p:txEl>
                                              <p:pRg st="10" end="10"/>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
                                            <p:txEl>
                                              <p:pRg st="11" end="11"/>
                                            </p:txEl>
                                          </p:spTgt>
                                        </p:tgtEl>
                                        <p:attrNameLst>
                                          <p:attrName>style.visibility</p:attrName>
                                        </p:attrNameLst>
                                      </p:cBhvr>
                                      <p:to>
                                        <p:strVal val="visible"/>
                                      </p:to>
                                    </p:set>
                                    <p:anim calcmode="lin" valueType="num">
                                      <p:cBhvr>
                                        <p:cTn id="82"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83"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8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020762"/>
          </a:xfrm>
        </p:spPr>
        <p:txBody>
          <a:bodyPr>
            <a:noAutofit/>
          </a:bodyPr>
          <a:lstStyle/>
          <a:p>
            <a:pPr algn="ctr"/>
            <a:r>
              <a:rPr lang="en-US" sz="3600" smtClean="0">
                <a:solidFill>
                  <a:schemeClr val="accent1">
                    <a:lumMod val="75000"/>
                  </a:schemeClr>
                </a:solidFill>
                <a:latin typeface="Lucida Sans" panose="020B0602030504020204" pitchFamily="34" charset="0"/>
              </a:rPr>
              <a:t>Orthographic Strategies In a </a:t>
            </a:r>
            <a:br>
              <a:rPr lang="en-US" sz="3600" smtClean="0">
                <a:solidFill>
                  <a:schemeClr val="accent1">
                    <a:lumMod val="75000"/>
                  </a:schemeClr>
                </a:solidFill>
                <a:latin typeface="Lucida Sans" panose="020B0602030504020204" pitchFamily="34" charset="0"/>
              </a:rPr>
            </a:br>
            <a:r>
              <a:rPr lang="en-US" sz="3600" smtClean="0">
                <a:solidFill>
                  <a:schemeClr val="accent1">
                    <a:lumMod val="75000"/>
                  </a:schemeClr>
                </a:solidFill>
                <a:latin typeface="Lucida Sans" panose="020B0602030504020204" pitchFamily="34" charset="0"/>
              </a:rPr>
              <a:t>Grade 2 Phonics Lesson</a:t>
            </a:r>
            <a:endParaRPr lang="en-US" sz="3600">
              <a:solidFill>
                <a:schemeClr val="accent1">
                  <a:lumMod val="75000"/>
                </a:schemeClr>
              </a:solidFill>
              <a:latin typeface="Lucida Sans" panose="020B0602030504020204" pitchFamily="34" charset="0"/>
            </a:endParaRPr>
          </a:p>
        </p:txBody>
      </p:sp>
      <p:pic>
        <p:nvPicPr>
          <p:cNvPr id="1026" name="Picture 2" descr="C:\Users\rteffaine\AppData\Local\Microsoft\Windows\Temporary Internet Files\Content.IE5\RKIOD0KN\MC900187525[1].wmf">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286000"/>
            <a:ext cx="2362200" cy="306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873" r="14309" b="18407"/>
          <a:stretch/>
        </p:blipFill>
        <p:spPr>
          <a:xfrm>
            <a:off x="2743200" y="1905000"/>
            <a:ext cx="3657600" cy="2595748"/>
          </a:xfrm>
          <a:prstGeom prst="rect">
            <a:avLst/>
          </a:prstGeom>
        </p:spPr>
      </p:pic>
      <p:sp>
        <p:nvSpPr>
          <p:cNvPr id="6" name="TextBox 5"/>
          <p:cNvSpPr txBox="1"/>
          <p:nvPr/>
        </p:nvSpPr>
        <p:spPr>
          <a:xfrm>
            <a:off x="3241732" y="1258669"/>
            <a:ext cx="2630848" cy="646331"/>
          </a:xfrm>
          <a:prstGeom prst="rect">
            <a:avLst/>
          </a:prstGeom>
          <a:noFill/>
        </p:spPr>
        <p:txBody>
          <a:bodyPr wrap="none" rtlCol="0">
            <a:spAutoFit/>
          </a:bodyPr>
          <a:lstStyle/>
          <a:p>
            <a:r>
              <a:rPr lang="en-US" sz="3600" b="1" dirty="0" smtClean="0">
                <a:effectLst>
                  <a:outerShdw blurRad="50800" dist="38100" dir="8100000" algn="tr" rotWithShape="0">
                    <a:prstClr val="black">
                      <a:alpha val="40000"/>
                    </a:prstClr>
                  </a:outerShdw>
                </a:effectLst>
              </a:rPr>
              <a:t>Questions?</a:t>
            </a:r>
            <a:endParaRPr lang="en-US" sz="3600" b="1" dirty="0">
              <a:effectLst>
                <a:outerShdw blurRad="50800" dist="38100" dir="8100000" algn="tr" rotWithShape="0">
                  <a:prstClr val="black">
                    <a:alpha val="40000"/>
                  </a:prstClr>
                </a:outerShdw>
              </a:effectLst>
            </a:endParaRPr>
          </a:p>
        </p:txBody>
      </p:sp>
      <p:sp>
        <p:nvSpPr>
          <p:cNvPr id="2" name="TextBox 1"/>
          <p:cNvSpPr txBox="1"/>
          <p:nvPr/>
        </p:nvSpPr>
        <p:spPr>
          <a:xfrm>
            <a:off x="3318291" y="4518192"/>
            <a:ext cx="2507418" cy="584775"/>
          </a:xfrm>
          <a:prstGeom prst="rect">
            <a:avLst/>
          </a:prstGeom>
          <a:noFill/>
        </p:spPr>
        <p:txBody>
          <a:bodyPr wrap="none" rtlCol="0">
            <a:spAutoFit/>
          </a:bodyPr>
          <a:lstStyle/>
          <a:p>
            <a:r>
              <a:rPr lang="en-US" sz="3200" dirty="0" smtClean="0">
                <a:effectLst>
                  <a:outerShdw blurRad="50800" dist="38100" dir="8100000" algn="tr" rotWithShape="0">
                    <a:prstClr val="black">
                      <a:alpha val="40000"/>
                    </a:prstClr>
                  </a:outerShdw>
                </a:effectLst>
              </a:rPr>
              <a:t>Comments?</a:t>
            </a:r>
            <a:endParaRPr lang="en-US" sz="32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700347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82000" cy="5257800"/>
          </a:xfrm>
        </p:spPr>
        <p:txBody>
          <a:bodyPr>
            <a:normAutofit fontScale="85000" lnSpcReduction="20000"/>
          </a:bodyPr>
          <a:lstStyle/>
          <a:p>
            <a:r>
              <a:rPr lang="en-US" sz="1700" dirty="0" smtClean="0">
                <a:cs typeface="Arial" panose="020B0604020202020204" pitchFamily="34" charset="0"/>
              </a:rPr>
              <a:t>Barry, A. (2008). Reading the past: historical antecedents to contemporary reading methods and materials.  </a:t>
            </a:r>
            <a:r>
              <a:rPr lang="en-US" sz="1700" u="sng" dirty="0" smtClean="0">
                <a:cs typeface="Arial" panose="020B0604020202020204" pitchFamily="34" charset="0"/>
              </a:rPr>
              <a:t>Reading Horizons</a:t>
            </a:r>
            <a:r>
              <a:rPr lang="en-US" sz="1700" dirty="0" smtClean="0">
                <a:cs typeface="Arial" panose="020B0604020202020204" pitchFamily="34" charset="0"/>
              </a:rPr>
              <a:t>, 49 (1): 31-52.</a:t>
            </a:r>
          </a:p>
          <a:p>
            <a:r>
              <a:rPr lang="en-US" sz="1700" dirty="0">
                <a:cs typeface="Arial" panose="020B0604020202020204" pitchFamily="34" charset="0"/>
              </a:rPr>
              <a:t>Bell, N. (2013</a:t>
            </a:r>
            <a:r>
              <a:rPr lang="en-US" sz="1700" u="sng" dirty="0">
                <a:cs typeface="Arial" panose="020B0604020202020204" pitchFamily="34" charset="0"/>
              </a:rPr>
              <a:t>). Seeing Stars: Symbol Imagery for Phonological and Orthographic Processing in Reading and </a:t>
            </a:r>
            <a:r>
              <a:rPr lang="en-US" sz="1700" u="sng" dirty="0" smtClean="0">
                <a:cs typeface="Arial" panose="020B0604020202020204" pitchFamily="34" charset="0"/>
              </a:rPr>
              <a:t>Spelling</a:t>
            </a:r>
            <a:r>
              <a:rPr lang="en-US" sz="1700" dirty="0" smtClean="0">
                <a:cs typeface="Arial" panose="020B0604020202020204" pitchFamily="34" charset="0"/>
              </a:rPr>
              <a:t>. CA: Gander Publishing.</a:t>
            </a:r>
            <a:endParaRPr lang="en-US" sz="1700" dirty="0">
              <a:cs typeface="Arial" panose="020B0604020202020204" pitchFamily="34" charset="0"/>
            </a:endParaRPr>
          </a:p>
          <a:p>
            <a:r>
              <a:rPr lang="en-US" sz="1700" dirty="0">
                <a:cs typeface="Arial" panose="020B0604020202020204" pitchFamily="34" charset="0"/>
              </a:rPr>
              <a:t>Berninger, V.M. &amp; Richards, T.L. (2002). </a:t>
            </a:r>
            <a:r>
              <a:rPr lang="en-US" sz="1700" u="sng" dirty="0">
                <a:cs typeface="Arial" panose="020B0604020202020204" pitchFamily="34" charset="0"/>
              </a:rPr>
              <a:t>Brain </a:t>
            </a:r>
            <a:r>
              <a:rPr lang="en-US" sz="1700" u="sng" dirty="0" smtClean="0">
                <a:cs typeface="Arial" panose="020B0604020202020204" pitchFamily="34" charset="0"/>
              </a:rPr>
              <a:t>literacy </a:t>
            </a:r>
            <a:r>
              <a:rPr lang="en-US" sz="1700" u="sng" dirty="0">
                <a:cs typeface="Arial" panose="020B0604020202020204" pitchFamily="34" charset="0"/>
              </a:rPr>
              <a:t>for </a:t>
            </a:r>
            <a:r>
              <a:rPr lang="en-US" sz="1700" u="sng" dirty="0" smtClean="0">
                <a:cs typeface="Arial" panose="020B0604020202020204" pitchFamily="34" charset="0"/>
              </a:rPr>
              <a:t>educators </a:t>
            </a:r>
            <a:r>
              <a:rPr lang="en-US" sz="1700" u="sng" dirty="0">
                <a:cs typeface="Arial" panose="020B0604020202020204" pitchFamily="34" charset="0"/>
              </a:rPr>
              <a:t>and psychologists</a:t>
            </a:r>
            <a:r>
              <a:rPr lang="en-US" sz="1700" dirty="0">
                <a:cs typeface="Arial" panose="020B0604020202020204" pitchFamily="34" charset="0"/>
              </a:rPr>
              <a:t>. New York:  Elsevier </a:t>
            </a:r>
            <a:r>
              <a:rPr lang="en-US" sz="1700" dirty="0" smtClean="0">
                <a:cs typeface="Arial" panose="020B0604020202020204" pitchFamily="34" charset="0"/>
              </a:rPr>
              <a:t>Inc. </a:t>
            </a:r>
            <a:endParaRPr lang="en-US" sz="1700" dirty="0">
              <a:cs typeface="Arial" panose="020B0604020202020204" pitchFamily="34" charset="0"/>
            </a:endParaRPr>
          </a:p>
          <a:p>
            <a:r>
              <a:rPr lang="en-US" sz="1700" dirty="0" smtClean="0">
                <a:cs typeface="Arial" panose="020B0604020202020204" pitchFamily="34" charset="0"/>
              </a:rPr>
              <a:t>Berninger</a:t>
            </a:r>
            <a:r>
              <a:rPr lang="en-US" sz="1700" dirty="0">
                <a:cs typeface="Arial" panose="020B0604020202020204" pitchFamily="34" charset="0"/>
              </a:rPr>
              <a:t>, V.M</a:t>
            </a:r>
            <a:r>
              <a:rPr lang="en-US" sz="1700" dirty="0" smtClean="0">
                <a:cs typeface="Arial" panose="020B0604020202020204" pitchFamily="34" charset="0"/>
              </a:rPr>
              <a:t>. &amp; </a:t>
            </a:r>
            <a:r>
              <a:rPr lang="en-US" sz="1700" dirty="0">
                <a:cs typeface="Arial" panose="020B0604020202020204" pitchFamily="34" charset="0"/>
              </a:rPr>
              <a:t>Wolf, B.J. (2009). </a:t>
            </a:r>
            <a:r>
              <a:rPr lang="en-US" sz="1700" u="sng" dirty="0">
                <a:cs typeface="Arial" panose="020B0604020202020204" pitchFamily="34" charset="0"/>
              </a:rPr>
              <a:t>Teaching students with dyslexia and dysgraphia: lessons from teaching and science</a:t>
            </a:r>
            <a:r>
              <a:rPr lang="en-US" sz="1700" dirty="0">
                <a:cs typeface="Arial" panose="020B0604020202020204" pitchFamily="34" charset="0"/>
              </a:rPr>
              <a:t>. New York: Brookes</a:t>
            </a:r>
            <a:r>
              <a:rPr lang="en-US" sz="1700" dirty="0" smtClean="0">
                <a:cs typeface="Arial" panose="020B0604020202020204" pitchFamily="34" charset="0"/>
              </a:rPr>
              <a:t>.</a:t>
            </a:r>
          </a:p>
          <a:p>
            <a:r>
              <a:rPr lang="en-US" sz="1700" dirty="0" smtClean="0">
                <a:cs typeface="Arial" panose="020B0604020202020204" pitchFamily="34" charset="0"/>
              </a:rPr>
              <a:t>Dehaene, S. (2009). </a:t>
            </a:r>
            <a:r>
              <a:rPr lang="en-US" sz="1700" u="sng" dirty="0" smtClean="0">
                <a:cs typeface="Arial" panose="020B0604020202020204" pitchFamily="34" charset="0"/>
              </a:rPr>
              <a:t>Reading in the brain: the new science of how we read</a:t>
            </a:r>
            <a:r>
              <a:rPr lang="en-US" sz="1700" dirty="0" smtClean="0">
                <a:cs typeface="Arial" panose="020B0604020202020204" pitchFamily="34" charset="0"/>
              </a:rPr>
              <a:t>. Penguin Books.</a:t>
            </a:r>
          </a:p>
          <a:p>
            <a:r>
              <a:rPr lang="en-US" sz="1700" dirty="0" smtClean="0">
                <a:cs typeface="Arial" panose="020B0604020202020204" pitchFamily="34" charset="0"/>
              </a:rPr>
              <a:t>Dehaene</a:t>
            </a:r>
            <a:r>
              <a:rPr lang="en-US" sz="1700" dirty="0">
                <a:cs typeface="Arial" panose="020B0604020202020204" pitchFamily="34" charset="0"/>
              </a:rPr>
              <a:t>, S. (2013). </a:t>
            </a:r>
            <a:r>
              <a:rPr lang="en-US" sz="1700" u="sng" dirty="0">
                <a:cs typeface="Arial" panose="020B0604020202020204" pitchFamily="34" charset="0"/>
              </a:rPr>
              <a:t>Inside the Letterbox: How Literacy Transforms the Human </a:t>
            </a:r>
            <a:r>
              <a:rPr lang="en-US" sz="1700" u="sng" dirty="0" smtClean="0">
                <a:cs typeface="Arial" panose="020B0604020202020204" pitchFamily="34" charset="0"/>
              </a:rPr>
              <a:t>Brain, Cerebrum</a:t>
            </a:r>
            <a:r>
              <a:rPr lang="en-US" sz="1700" dirty="0" smtClean="0">
                <a:cs typeface="Arial" panose="020B0604020202020204" pitchFamily="34" charset="0"/>
              </a:rPr>
              <a:t>. May-June, 2013:7.</a:t>
            </a:r>
          </a:p>
          <a:p>
            <a:r>
              <a:rPr lang="en-US" sz="1700" dirty="0" smtClean="0">
                <a:cs typeface="Arial" panose="020B0604020202020204" pitchFamily="34" charset="0"/>
              </a:rPr>
              <a:t>Krafnick, A.J., Flowers, D.L., Napolliello, E.M, &amp; Eden, G.F. (2011). Gray matter volume changes following reading intervention in dyslexic children. </a:t>
            </a:r>
            <a:r>
              <a:rPr lang="en-US" sz="1700" u="sng" dirty="0" smtClean="0">
                <a:cs typeface="Arial" panose="020B0604020202020204" pitchFamily="34" charset="0"/>
              </a:rPr>
              <a:t>Neuroimage</a:t>
            </a:r>
            <a:r>
              <a:rPr lang="en-US" sz="1700" dirty="0" smtClean="0">
                <a:cs typeface="Arial" panose="020B0604020202020204" pitchFamily="34" charset="0"/>
              </a:rPr>
              <a:t>, 57(3): 733-741.</a:t>
            </a:r>
          </a:p>
          <a:p>
            <a:r>
              <a:rPr lang="en-US" sz="1700" dirty="0" smtClean="0">
                <a:cs typeface="Arial" panose="020B0604020202020204" pitchFamily="34" charset="0"/>
              </a:rPr>
              <a:t>Mather, N. &amp; Wendling, B.J. (2011).  </a:t>
            </a:r>
            <a:r>
              <a:rPr lang="en-US" sz="1700" u="sng" dirty="0" smtClean="0">
                <a:cs typeface="Arial" panose="020B0604020202020204" pitchFamily="34" charset="0"/>
              </a:rPr>
              <a:t>Essentials of dyslexia assessment and intervention</a:t>
            </a:r>
            <a:r>
              <a:rPr lang="en-US" sz="1700" dirty="0" smtClean="0">
                <a:cs typeface="Arial" panose="020B0604020202020204" pitchFamily="34" charset="0"/>
              </a:rPr>
              <a:t>. Wiley.</a:t>
            </a:r>
          </a:p>
          <a:p>
            <a:r>
              <a:rPr lang="en-US" sz="1700" dirty="0" smtClean="0">
                <a:cs typeface="Arial" panose="020B0604020202020204" pitchFamily="34" charset="0"/>
              </a:rPr>
              <a:t>Moats, L. (2007).  </a:t>
            </a:r>
            <a:r>
              <a:rPr lang="en-US" sz="1700" u="sng" dirty="0" smtClean="0">
                <a:cs typeface="Arial" panose="020B0604020202020204" pitchFamily="34" charset="0"/>
              </a:rPr>
              <a:t>Whole language high jinks: how to tell when “scientifically-based reading instruction” isn’t</a:t>
            </a:r>
            <a:r>
              <a:rPr lang="en-US" sz="1700" dirty="0" smtClean="0">
                <a:cs typeface="Arial" panose="020B0604020202020204" pitchFamily="34" charset="0"/>
              </a:rPr>
              <a:t>. Thomas B. Fordham Institute.  </a:t>
            </a:r>
          </a:p>
          <a:p>
            <a:r>
              <a:rPr lang="en-US" sz="1700" dirty="0" smtClean="0">
                <a:cs typeface="Arial" panose="020B0604020202020204" pitchFamily="34" charset="0"/>
              </a:rPr>
              <a:t>National reading Panel (1999). </a:t>
            </a:r>
            <a:r>
              <a:rPr lang="en-US" sz="1700" u="sng" dirty="0" smtClean="0">
                <a:cs typeface="Arial" panose="020B0604020202020204" pitchFamily="34" charset="0"/>
              </a:rPr>
              <a:t>Teaching children to read: an evidence-based assessment of the scientific research literature on reading and its implications for reading instruction</a:t>
            </a:r>
            <a:r>
              <a:rPr lang="en-US" sz="1700" dirty="0" smtClean="0">
                <a:cs typeface="Arial" panose="020B0604020202020204" pitchFamily="34" charset="0"/>
              </a:rPr>
              <a:t>.</a:t>
            </a:r>
          </a:p>
          <a:p>
            <a:r>
              <a:rPr lang="en-US" sz="1700" dirty="0" smtClean="0">
                <a:cs typeface="Arial" panose="020B0604020202020204" pitchFamily="34" charset="0"/>
              </a:rPr>
              <a:t>Shaywitz, S. (2005). </a:t>
            </a:r>
            <a:r>
              <a:rPr lang="en-US" sz="1700" u="sng" dirty="0" smtClean="0">
                <a:cs typeface="Arial" panose="020B0604020202020204" pitchFamily="34" charset="0"/>
              </a:rPr>
              <a:t>Overcoming dyslexia: a new and complete science-based program for reading problems at any level</a:t>
            </a:r>
            <a:r>
              <a:rPr lang="en-US" sz="1700" dirty="0" smtClean="0">
                <a:cs typeface="Arial" panose="020B0604020202020204" pitchFamily="34" charset="0"/>
              </a:rPr>
              <a:t>.  Random House.</a:t>
            </a:r>
          </a:p>
          <a:p>
            <a:r>
              <a:rPr lang="en-US" sz="1700" dirty="0" smtClean="0">
                <a:cs typeface="Arial" panose="020B0604020202020204" pitchFamily="34" charset="0"/>
              </a:rPr>
              <a:t>Wendling, B.J. &amp; Mather, N. (2009).  </a:t>
            </a:r>
            <a:r>
              <a:rPr lang="en-US" sz="1700" u="sng" dirty="0" smtClean="0">
                <a:cs typeface="Arial" panose="020B0604020202020204" pitchFamily="34" charset="0"/>
              </a:rPr>
              <a:t>Essentials of evidence-based academic interventions</a:t>
            </a:r>
            <a:r>
              <a:rPr lang="en-US" sz="1700" dirty="0" smtClean="0">
                <a:cs typeface="Arial" panose="020B0604020202020204" pitchFamily="34" charset="0"/>
              </a:rPr>
              <a:t>. New Jersey: John Wiley &amp; Sons.</a:t>
            </a:r>
          </a:p>
          <a:p>
            <a:r>
              <a:rPr lang="en-US" sz="1700" dirty="0" smtClean="0">
                <a:cs typeface="Arial" panose="020B0604020202020204" pitchFamily="34" charset="0"/>
              </a:rPr>
              <a:t>Zorzi, M. et al. (2012). Extra-large letter spacing improves reading in dyslexia. </a:t>
            </a:r>
            <a:r>
              <a:rPr lang="en-US" sz="1700" u="sng" dirty="0" smtClean="0">
                <a:cs typeface="Arial" panose="020B0604020202020204" pitchFamily="34" charset="0"/>
              </a:rPr>
              <a:t>PNAS</a:t>
            </a:r>
            <a:r>
              <a:rPr lang="en-US" sz="1700" dirty="0" smtClean="0">
                <a:cs typeface="Arial" panose="020B0604020202020204" pitchFamily="34" charset="0"/>
              </a:rPr>
              <a:t>, 109 (28): 11455-11459.</a:t>
            </a:r>
          </a:p>
          <a:p>
            <a:endParaRPr lang="en-US" sz="1200" dirty="0"/>
          </a:p>
        </p:txBody>
      </p:sp>
      <p:sp>
        <p:nvSpPr>
          <p:cNvPr id="3" name="Title 2"/>
          <p:cNvSpPr>
            <a:spLocks noGrp="1"/>
          </p:cNvSpPr>
          <p:nvPr>
            <p:ph type="title"/>
          </p:nvPr>
        </p:nvSpPr>
        <p:spPr>
          <a:xfrm>
            <a:off x="457200" y="274638"/>
            <a:ext cx="8229600" cy="487362"/>
          </a:xfrm>
        </p:spPr>
        <p:txBody>
          <a:bodyPr>
            <a:normAutofit/>
          </a:bodyPr>
          <a:lstStyle/>
          <a:p>
            <a:pPr algn="ctr"/>
            <a:r>
              <a:rPr lang="en-US" sz="2400" dirty="0" smtClean="0"/>
              <a:t>References</a:t>
            </a:r>
            <a:endParaRPr lang="en-US" sz="2400" dirty="0"/>
          </a:p>
        </p:txBody>
      </p:sp>
    </p:spTree>
    <p:extLst>
      <p:ext uri="{BB962C8B-B14F-4D97-AF65-F5344CB8AC3E}">
        <p14:creationId xmlns:p14="http://schemas.microsoft.com/office/powerpoint/2010/main" val="377263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09800"/>
            <a:ext cx="7086600" cy="2743200"/>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295400"/>
            <a:ext cx="8077200" cy="4876799"/>
          </a:xfrm>
        </p:spPr>
        <p:txBody>
          <a:bodyPr>
            <a:normAutofit fontScale="92500"/>
          </a:bodyPr>
          <a:lstStyle/>
          <a:p>
            <a:r>
              <a:rPr lang="en-US" u="sng" dirty="0" smtClean="0">
                <a:latin typeface="Arial" pitchFamily="34" charset="0"/>
                <a:cs typeface="Arial" pitchFamily="34" charset="0"/>
              </a:rPr>
              <a:t>Mid-1980s through the 1990s:</a:t>
            </a:r>
          </a:p>
          <a:p>
            <a:pPr lvl="1"/>
            <a:r>
              <a:rPr lang="en-US" sz="2400" dirty="0" smtClean="0">
                <a:latin typeface="Arial" pitchFamily="34" charset="0"/>
                <a:cs typeface="Arial" pitchFamily="34" charset="0"/>
              </a:rPr>
              <a:t>The “</a:t>
            </a:r>
            <a:r>
              <a:rPr lang="en-US" sz="2400" b="1" dirty="0" smtClean="0">
                <a:latin typeface="Arial" pitchFamily="34" charset="0"/>
                <a:cs typeface="Arial" pitchFamily="34" charset="0"/>
              </a:rPr>
              <a:t>Whole Language</a:t>
            </a:r>
            <a:r>
              <a:rPr lang="en-US" sz="2400" dirty="0" smtClean="0">
                <a:latin typeface="Arial" pitchFamily="34" charset="0"/>
                <a:cs typeface="Arial" pitchFamily="34" charset="0"/>
              </a:rPr>
              <a:t>” method ruled in classrooms.</a:t>
            </a:r>
          </a:p>
          <a:p>
            <a:pPr lvl="2"/>
            <a:r>
              <a:rPr lang="en-US" dirty="0" smtClean="0">
                <a:latin typeface="Arial" pitchFamily="34" charset="0"/>
                <a:cs typeface="Arial" pitchFamily="34" charset="0"/>
              </a:rPr>
              <a:t>Ken Goodman &amp; Frank Smith believed that reading &amp; spelling </a:t>
            </a:r>
            <a:r>
              <a:rPr lang="en-US" i="1" u="sng" dirty="0" smtClean="0">
                <a:latin typeface="Arial" pitchFamily="34" charset="0"/>
                <a:cs typeface="Arial" pitchFamily="34" charset="0"/>
              </a:rPr>
              <a:t>develop naturally</a:t>
            </a:r>
            <a:r>
              <a:rPr lang="en-US" dirty="0" smtClean="0">
                <a:latin typeface="Arial" pitchFamily="34" charset="0"/>
                <a:cs typeface="Arial" pitchFamily="34" charset="0"/>
              </a:rPr>
              <a:t> like oral language with lots of exposure to authentic literature.</a:t>
            </a:r>
          </a:p>
          <a:p>
            <a:pPr lvl="2"/>
            <a:r>
              <a:rPr lang="en-US" dirty="0">
                <a:latin typeface="Arial" pitchFamily="34" charset="0"/>
                <a:cs typeface="Arial" pitchFamily="34" charset="0"/>
              </a:rPr>
              <a:t>Emphasized </a:t>
            </a:r>
            <a:r>
              <a:rPr lang="en-US" i="1" u="sng" dirty="0">
                <a:latin typeface="Arial" pitchFamily="34" charset="0"/>
                <a:cs typeface="Arial" pitchFamily="34" charset="0"/>
              </a:rPr>
              <a:t>meaning &amp; strategies</a:t>
            </a:r>
            <a:r>
              <a:rPr lang="en-US" i="1" dirty="0">
                <a:latin typeface="Arial" pitchFamily="34" charset="0"/>
                <a:cs typeface="Arial" pitchFamily="34" charset="0"/>
              </a:rPr>
              <a:t> </a:t>
            </a:r>
            <a:r>
              <a:rPr lang="en-US" dirty="0">
                <a:solidFill>
                  <a:srgbClr val="FF0000"/>
                </a:solidFill>
                <a:latin typeface="Arial" pitchFamily="34" charset="0"/>
                <a:cs typeface="Arial" pitchFamily="34" charset="0"/>
              </a:rPr>
              <a:t>not phonics</a:t>
            </a:r>
            <a:r>
              <a:rPr lang="en-US" dirty="0">
                <a:latin typeface="Arial" pitchFamily="34" charset="0"/>
                <a:cs typeface="Arial" pitchFamily="34" charset="0"/>
              </a:rPr>
              <a:t>.</a:t>
            </a:r>
          </a:p>
          <a:p>
            <a:pPr lvl="2"/>
            <a:r>
              <a:rPr lang="en-US" dirty="0" smtClean="0">
                <a:latin typeface="Arial" pitchFamily="34" charset="0"/>
                <a:cs typeface="Arial" pitchFamily="34" charset="0"/>
              </a:rPr>
              <a:t>Reading was a “guessing game” of contextual cueing systems.</a:t>
            </a:r>
          </a:p>
          <a:p>
            <a:pPr lvl="2"/>
            <a:r>
              <a:rPr lang="en-US" dirty="0" smtClean="0">
                <a:latin typeface="Arial" pitchFamily="34" charset="0"/>
                <a:cs typeface="Arial" pitchFamily="34" charset="0"/>
              </a:rPr>
              <a:t>Recommended trade books, silent reading (DEAR, SSR), &amp; Guided Reading (mostly Look-Say Method), with sporadic mini-lessons using “</a:t>
            </a:r>
            <a:r>
              <a:rPr lang="en-US" i="1" dirty="0" smtClean="0">
                <a:solidFill>
                  <a:schemeClr val="accent6"/>
                </a:solidFill>
                <a:effectLst>
                  <a:outerShdw blurRad="50800" dist="25400" dir="5400000" algn="t" rotWithShape="0">
                    <a:prstClr val="black">
                      <a:alpha val="50000"/>
                    </a:prstClr>
                  </a:outerShdw>
                </a:effectLst>
                <a:latin typeface="Arial" pitchFamily="34" charset="0"/>
                <a:cs typeface="Arial" pitchFamily="34" charset="0"/>
              </a:rPr>
              <a:t>Embedded Phonics</a:t>
            </a:r>
            <a:r>
              <a:rPr lang="en-US" i="1" dirty="0" smtClean="0">
                <a:solidFill>
                  <a:schemeClr val="bg2">
                    <a:lumMod val="50000"/>
                  </a:schemeClr>
                </a:solidFill>
                <a:effectLst>
                  <a:outerShdw blurRad="50800" dist="25400" dir="5400000" algn="t" rotWithShape="0">
                    <a:prstClr val="black">
                      <a:alpha val="50000"/>
                    </a:prstClr>
                  </a:outerShdw>
                </a:effectLst>
                <a:latin typeface="Arial" pitchFamily="34" charset="0"/>
                <a:cs typeface="Arial" pitchFamily="34" charset="0"/>
              </a:rPr>
              <a:t>.</a:t>
            </a:r>
            <a:r>
              <a:rPr lang="en-US" dirty="0" smtClean="0">
                <a:latin typeface="Arial" pitchFamily="34" charset="0"/>
                <a:cs typeface="Arial" pitchFamily="34" charset="0"/>
              </a:rPr>
              <a:t>”</a:t>
            </a:r>
          </a:p>
          <a:p>
            <a:pPr lvl="2"/>
            <a:r>
              <a:rPr lang="en-US" dirty="0" smtClean="0">
                <a:latin typeface="Arial" pitchFamily="34" charset="0"/>
                <a:cs typeface="Arial" pitchFamily="34" charset="0"/>
              </a:rPr>
              <a:t>Opposed to quantitative research.</a:t>
            </a:r>
          </a:p>
          <a:p>
            <a:pPr lvl="1"/>
            <a:r>
              <a:rPr lang="en-US" dirty="0" smtClean="0">
                <a:solidFill>
                  <a:schemeClr val="bg2">
                    <a:lumMod val="25000"/>
                  </a:schemeClr>
                </a:solidFill>
                <a:latin typeface="Arial" pitchFamily="34" charset="0"/>
                <a:cs typeface="Arial" pitchFamily="34" charset="0"/>
              </a:rPr>
              <a:t>Reading Wars (</a:t>
            </a:r>
            <a:r>
              <a:rPr lang="en-US" sz="1900" dirty="0" smtClean="0">
                <a:solidFill>
                  <a:schemeClr val="bg2">
                    <a:lumMod val="25000"/>
                  </a:schemeClr>
                </a:solidFill>
                <a:latin typeface="Arial" pitchFamily="34" charset="0"/>
                <a:cs typeface="Arial" pitchFamily="34" charset="0"/>
              </a:rPr>
              <a:t>Jeanne Chall &amp; Marilyn Adams</a:t>
            </a:r>
            <a:r>
              <a:rPr lang="en-US" dirty="0" smtClean="0">
                <a:solidFill>
                  <a:schemeClr val="bg2">
                    <a:lumMod val="25000"/>
                  </a:schemeClr>
                </a:solidFill>
                <a:latin typeface="Arial" pitchFamily="34" charset="0"/>
                <a:cs typeface="Arial" pitchFamily="34" charset="0"/>
              </a:rPr>
              <a:t>) – phonics better</a:t>
            </a:r>
          </a:p>
          <a:p>
            <a:pPr lvl="1"/>
            <a:r>
              <a:rPr lang="en-US" dirty="0" smtClean="0">
                <a:solidFill>
                  <a:srgbClr val="FF0000"/>
                </a:solidFill>
                <a:latin typeface="Arial" pitchFamily="34" charset="0"/>
                <a:cs typeface="Arial" pitchFamily="34" charset="0"/>
              </a:rPr>
              <a:t>A 1994 NAEP report found 56% of 4</a:t>
            </a:r>
            <a:r>
              <a:rPr lang="en-US" baseline="30000" dirty="0" smtClean="0">
                <a:solidFill>
                  <a:srgbClr val="FF0000"/>
                </a:solidFill>
                <a:latin typeface="Arial" pitchFamily="34" charset="0"/>
                <a:cs typeface="Arial" pitchFamily="34" charset="0"/>
              </a:rPr>
              <a:t>th</a:t>
            </a:r>
            <a:r>
              <a:rPr lang="en-US" dirty="0" smtClean="0">
                <a:solidFill>
                  <a:srgbClr val="FF0000"/>
                </a:solidFill>
                <a:latin typeface="Arial" pitchFamily="34" charset="0"/>
                <a:cs typeface="Arial" pitchFamily="34" charset="0"/>
              </a:rPr>
              <a:t> graders in California read below a basic level after embracing WL.</a:t>
            </a:r>
          </a:p>
        </p:txBody>
      </p:sp>
      <p:sp>
        <p:nvSpPr>
          <p:cNvPr id="3" name="Title 2"/>
          <p:cNvSpPr>
            <a:spLocks noGrp="1"/>
          </p:cNvSpPr>
          <p:nvPr>
            <p:ph type="title"/>
          </p:nvPr>
        </p:nvSpPr>
        <p:spPr/>
        <p:txBody>
          <a:bodyPr>
            <a:normAutofit fontScale="90000"/>
          </a:bodyPr>
          <a:lstStyle/>
          <a:p>
            <a:pPr algn="ctr"/>
            <a:r>
              <a:rPr lang="en-US" dirty="0" smtClean="0">
                <a:solidFill>
                  <a:schemeClr val="bg2">
                    <a:lumMod val="25000"/>
                  </a:schemeClr>
                </a:solidFill>
              </a:rPr>
              <a:t>Evolution of Reading Instruction</a:t>
            </a:r>
            <a:endParaRPr lang="en-US" dirty="0">
              <a:solidFill>
                <a:schemeClr val="bg2">
                  <a:lumMod val="25000"/>
                </a:schemeClr>
              </a:solidFill>
            </a:endParaRPr>
          </a:p>
        </p:txBody>
      </p:sp>
    </p:spTree>
    <p:extLst>
      <p:ext uri="{BB962C8B-B14F-4D97-AF65-F5344CB8AC3E}">
        <p14:creationId xmlns:p14="http://schemas.microsoft.com/office/powerpoint/2010/main" val="405692017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4635692"/>
          </a:xfrm>
        </p:spPr>
        <p:txBody>
          <a:bodyPr>
            <a:noAutofit/>
          </a:bodyPr>
          <a:lstStyle/>
          <a:p>
            <a:pPr lvl="1"/>
            <a:r>
              <a:rPr lang="en-US" dirty="0" smtClean="0">
                <a:latin typeface="Arial" pitchFamily="34" charset="0"/>
                <a:cs typeface="Arial" pitchFamily="34" charset="0"/>
              </a:rPr>
              <a:t>Private clinics (e.g., Lindamood-Bell Learning Center from 1986+) were more helpful for dyslexic students.</a:t>
            </a:r>
          </a:p>
          <a:p>
            <a:pPr lvl="1"/>
            <a:r>
              <a:rPr lang="en-US" dirty="0" smtClean="0">
                <a:latin typeface="Arial" pitchFamily="34" charset="0"/>
                <a:cs typeface="Arial" pitchFamily="34" charset="0"/>
              </a:rPr>
              <a:t>1990 - Dr. Steve Truch established </a:t>
            </a:r>
            <a:r>
              <a:rPr lang="en-US" b="1" dirty="0" smtClean="0">
                <a:latin typeface="Arial" pitchFamily="34" charset="0"/>
                <a:cs typeface="Arial" pitchFamily="34" charset="0"/>
              </a:rPr>
              <a:t>The Reading Foundation </a:t>
            </a:r>
            <a:r>
              <a:rPr lang="en-US" dirty="0" smtClean="0">
                <a:latin typeface="Arial" pitchFamily="34" charset="0"/>
                <a:cs typeface="Arial" pitchFamily="34" charset="0"/>
              </a:rPr>
              <a:t>in Calgary.</a:t>
            </a:r>
          </a:p>
          <a:p>
            <a:pPr lvl="1"/>
            <a:r>
              <a:rPr lang="en-US" dirty="0" smtClean="0">
                <a:latin typeface="Arial" pitchFamily="34" charset="0"/>
                <a:cs typeface="Arial" pitchFamily="34" charset="0"/>
              </a:rPr>
              <a:t>1991- published: </a:t>
            </a:r>
            <a:r>
              <a:rPr lang="en-US" i="1" u="sng" dirty="0" smtClean="0">
                <a:solidFill>
                  <a:schemeClr val="accent1">
                    <a:lumMod val="75000"/>
                  </a:schemeClr>
                </a:solidFill>
                <a:latin typeface="Arial" pitchFamily="34" charset="0"/>
                <a:cs typeface="Arial" pitchFamily="34" charset="0"/>
              </a:rPr>
              <a:t>The Missing Parts of Whole Language</a:t>
            </a:r>
            <a:r>
              <a:rPr lang="en-US" i="1" dirty="0" smtClean="0">
                <a:latin typeface="Arial" pitchFamily="34" charset="0"/>
                <a:cs typeface="Arial" pitchFamily="34" charset="0"/>
              </a:rPr>
              <a:t>.</a:t>
            </a:r>
          </a:p>
          <a:p>
            <a:pPr lvl="1"/>
            <a:r>
              <a:rPr lang="en-US" dirty="0" smtClean="0">
                <a:latin typeface="Arial" pitchFamily="34" charset="0"/>
                <a:cs typeface="Arial" pitchFamily="34" charset="0"/>
              </a:rPr>
              <a:t>1993 - Dr. Truch introduced “</a:t>
            </a:r>
            <a:r>
              <a:rPr lang="en-US" b="1" dirty="0" smtClean="0">
                <a:latin typeface="Arial" pitchFamily="34" charset="0"/>
                <a:cs typeface="Arial" pitchFamily="34" charset="0"/>
              </a:rPr>
              <a:t>Phonemic Awareness</a:t>
            </a:r>
            <a:r>
              <a:rPr lang="en-US" dirty="0" smtClean="0">
                <a:latin typeface="Arial" pitchFamily="34" charset="0"/>
                <a:cs typeface="Arial" pitchFamily="34" charset="0"/>
              </a:rPr>
              <a:t>” to a mixed audience (i.e., clinicians, teachers, administrators) in Winnipeg at a MASP conference.</a:t>
            </a:r>
          </a:p>
          <a:p>
            <a:pPr lvl="1"/>
            <a:r>
              <a:rPr lang="en-US" dirty="0" smtClean="0">
                <a:latin typeface="Arial" pitchFamily="34" charset="0"/>
                <a:cs typeface="Arial" pitchFamily="34" charset="0"/>
              </a:rPr>
              <a:t>Over the next few years, resource teachers in parts of Manitoba got training in the </a:t>
            </a:r>
            <a:r>
              <a:rPr lang="en-US" i="1" dirty="0" smtClean="0">
                <a:solidFill>
                  <a:schemeClr val="accent1">
                    <a:lumMod val="75000"/>
                  </a:schemeClr>
                </a:solidFill>
                <a:latin typeface="Arial" pitchFamily="34" charset="0"/>
                <a:cs typeface="Arial" pitchFamily="34" charset="0"/>
              </a:rPr>
              <a:t>Auditory Discrimination In-Depth Program</a:t>
            </a:r>
            <a:r>
              <a:rPr lang="en-US" dirty="0">
                <a:latin typeface="Arial" pitchFamily="34" charset="0"/>
                <a:cs typeface="Arial" pitchFamily="34" charset="0"/>
              </a:rPr>
              <a:t> </a:t>
            </a:r>
            <a:r>
              <a:rPr lang="en-US" dirty="0" smtClean="0">
                <a:latin typeface="Arial" pitchFamily="34" charset="0"/>
                <a:cs typeface="Arial" pitchFamily="34" charset="0"/>
              </a:rPr>
              <a:t>(now called the LiPS).</a:t>
            </a:r>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“Whole” Language?</a:t>
            </a:r>
            <a:endParaRPr lang="en-US" dirty="0">
              <a:solidFill>
                <a:schemeClr val="bg2">
                  <a:lumMod val="25000"/>
                </a:schemeClr>
              </a:solidFill>
            </a:endParaRPr>
          </a:p>
        </p:txBody>
      </p:sp>
    </p:spTree>
    <p:extLst>
      <p:ext uri="{BB962C8B-B14F-4D97-AF65-F5344CB8AC3E}">
        <p14:creationId xmlns:p14="http://schemas.microsoft.com/office/powerpoint/2010/main" val="188305534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9"/>
            <a:ext cx="7924800" cy="4525963"/>
          </a:xfrm>
        </p:spPr>
        <p:txBody>
          <a:bodyPr>
            <a:normAutofit fontScale="92500" lnSpcReduction="10000"/>
          </a:bodyPr>
          <a:lstStyle/>
          <a:p>
            <a:r>
              <a:rPr lang="en-US" sz="3200" u="sng" dirty="0" smtClean="0">
                <a:latin typeface="Arial" pitchFamily="34" charset="0"/>
                <a:cs typeface="Arial" pitchFamily="34" charset="0"/>
              </a:rPr>
              <a:t>1998-2000 (Research Reviews): </a:t>
            </a:r>
          </a:p>
          <a:p>
            <a:pPr lvl="1"/>
            <a:r>
              <a:rPr lang="en-US" sz="2800" dirty="0" smtClean="0">
                <a:latin typeface="Arial" pitchFamily="34" charset="0"/>
                <a:cs typeface="Arial" pitchFamily="34" charset="0"/>
              </a:rPr>
              <a:t>US </a:t>
            </a:r>
            <a:r>
              <a:rPr lang="en-US" sz="2800" b="1" dirty="0" smtClean="0">
                <a:latin typeface="Arial" pitchFamily="34" charset="0"/>
                <a:cs typeface="Arial" pitchFamily="34" charset="0"/>
              </a:rPr>
              <a:t>National </a:t>
            </a:r>
            <a:r>
              <a:rPr lang="en-US" sz="2800" b="1" dirty="0">
                <a:latin typeface="Arial" pitchFamily="34" charset="0"/>
                <a:cs typeface="Arial" pitchFamily="34" charset="0"/>
              </a:rPr>
              <a:t>R</a:t>
            </a:r>
            <a:r>
              <a:rPr lang="en-US" sz="2800" b="1" dirty="0" smtClean="0">
                <a:latin typeface="Arial" pitchFamily="34" charset="0"/>
                <a:cs typeface="Arial" pitchFamily="34" charset="0"/>
              </a:rPr>
              <a:t>esearch Council </a:t>
            </a:r>
            <a:r>
              <a:rPr lang="en-US" sz="2800" dirty="0" smtClean="0">
                <a:latin typeface="Arial" pitchFamily="34" charset="0"/>
                <a:cs typeface="Arial" pitchFamily="34" charset="0"/>
              </a:rPr>
              <a:t>&amp; then the </a:t>
            </a:r>
          </a:p>
          <a:p>
            <a:pPr lvl="1"/>
            <a:r>
              <a:rPr lang="en-US" sz="2800" dirty="0" smtClean="0">
                <a:latin typeface="Arial" pitchFamily="34" charset="0"/>
                <a:cs typeface="Arial" pitchFamily="34" charset="0"/>
              </a:rPr>
              <a:t>US </a:t>
            </a:r>
            <a:r>
              <a:rPr lang="en-US" sz="2800" b="1" dirty="0" smtClean="0">
                <a:latin typeface="Arial" pitchFamily="34" charset="0"/>
                <a:cs typeface="Arial" pitchFamily="34" charset="0"/>
              </a:rPr>
              <a:t>National Reading Panel </a:t>
            </a:r>
            <a:r>
              <a:rPr lang="en-US" sz="2800" dirty="0" smtClean="0">
                <a:latin typeface="Arial" pitchFamily="34" charset="0"/>
                <a:cs typeface="Arial" pitchFamily="34" charset="0"/>
              </a:rPr>
              <a:t>recommended 5 essential components of reading instruction:</a:t>
            </a:r>
          </a:p>
          <a:p>
            <a:pPr lvl="1"/>
            <a:endParaRPr lang="en-US" sz="1000" dirty="0" smtClean="0">
              <a:latin typeface="Arial" pitchFamily="34" charset="0"/>
              <a:cs typeface="Arial" pitchFamily="34" charset="0"/>
            </a:endParaRPr>
          </a:p>
          <a:p>
            <a:pPr marL="630936" lvl="2" indent="0">
              <a:buNone/>
            </a:pPr>
            <a:r>
              <a:rPr lang="en-US" sz="3300" b="1" dirty="0" smtClean="0">
                <a:effectLst>
                  <a:outerShdw blurRad="50800" dist="38100" dir="8100000" algn="tr" rotWithShape="0">
                    <a:prstClr val="black">
                      <a:alpha val="40000"/>
                    </a:prstClr>
                  </a:outerShdw>
                </a:effectLst>
                <a:latin typeface="Arial" pitchFamily="34" charset="0"/>
                <a:cs typeface="Arial" pitchFamily="34" charset="0"/>
              </a:rPr>
              <a:t>1. Phonemic awareness </a:t>
            </a:r>
          </a:p>
          <a:p>
            <a:pPr marL="630936" lvl="2" indent="0">
              <a:buNone/>
            </a:pPr>
            <a:r>
              <a:rPr lang="en-US" sz="3300" b="1" dirty="0" smtClean="0">
                <a:effectLst>
                  <a:outerShdw blurRad="50800" dist="38100" dir="8100000" algn="tr" rotWithShape="0">
                    <a:prstClr val="black">
                      <a:alpha val="40000"/>
                    </a:prstClr>
                  </a:outerShdw>
                </a:effectLst>
                <a:latin typeface="Arial" pitchFamily="34" charset="0"/>
                <a:cs typeface="Arial" pitchFamily="34" charset="0"/>
              </a:rPr>
              <a:t>2. Phonics</a:t>
            </a:r>
            <a:r>
              <a:rPr lang="en-US" sz="3300" dirty="0" smtClean="0">
                <a:latin typeface="Arial" pitchFamily="34" charset="0"/>
                <a:cs typeface="Arial" pitchFamily="34" charset="0"/>
              </a:rPr>
              <a:t> </a:t>
            </a:r>
            <a:r>
              <a:rPr lang="en-US" sz="2600" dirty="0" smtClean="0">
                <a:solidFill>
                  <a:schemeClr val="bg2">
                    <a:lumMod val="50000"/>
                  </a:schemeClr>
                </a:solidFill>
                <a:latin typeface="Arial" pitchFamily="34" charset="0"/>
                <a:cs typeface="Arial" pitchFamily="34" charset="0"/>
              </a:rPr>
              <a:t>(</a:t>
            </a:r>
            <a:r>
              <a:rPr lang="en-US" sz="2600" dirty="0" smtClean="0">
                <a:solidFill>
                  <a:schemeClr val="bg2">
                    <a:lumMod val="50000"/>
                  </a:schemeClr>
                </a:solidFill>
                <a:effectLst>
                  <a:outerShdw blurRad="50800" dist="25400" dir="5400000" algn="t" rotWithShape="0">
                    <a:prstClr val="black">
                      <a:alpha val="50000"/>
                    </a:prstClr>
                  </a:outerShdw>
                </a:effectLst>
                <a:latin typeface="Arial" pitchFamily="34" charset="0"/>
                <a:cs typeface="Arial" pitchFamily="34" charset="0"/>
              </a:rPr>
              <a:t>esp. synthetic &amp; sight words</a:t>
            </a:r>
            <a:r>
              <a:rPr lang="en-US" sz="2600" dirty="0" smtClean="0">
                <a:solidFill>
                  <a:schemeClr val="bg2">
                    <a:lumMod val="50000"/>
                  </a:schemeClr>
                </a:solidFill>
                <a:latin typeface="Arial" pitchFamily="34" charset="0"/>
                <a:cs typeface="Arial" pitchFamily="34" charset="0"/>
              </a:rPr>
              <a:t>)</a:t>
            </a:r>
          </a:p>
          <a:p>
            <a:pPr marL="630936" lvl="2" indent="0">
              <a:buNone/>
            </a:pPr>
            <a:r>
              <a:rPr lang="en-US" sz="3300" b="1" dirty="0" smtClean="0">
                <a:effectLst>
                  <a:outerShdw blurRad="50800" dist="38100" dir="8100000" algn="tr" rotWithShape="0">
                    <a:prstClr val="black">
                      <a:alpha val="40000"/>
                    </a:prstClr>
                  </a:outerShdw>
                </a:effectLst>
                <a:latin typeface="Arial" pitchFamily="34" charset="0"/>
                <a:cs typeface="Arial" pitchFamily="34" charset="0"/>
              </a:rPr>
              <a:t>3. Fluency</a:t>
            </a:r>
            <a:r>
              <a:rPr lang="en-US" sz="3300" dirty="0" smtClean="0">
                <a:latin typeface="Arial" pitchFamily="34" charset="0"/>
                <a:cs typeface="Arial" pitchFamily="34" charset="0"/>
              </a:rPr>
              <a:t> </a:t>
            </a:r>
            <a:r>
              <a:rPr lang="en-US" sz="2600" dirty="0" smtClean="0">
                <a:solidFill>
                  <a:schemeClr val="bg2">
                    <a:lumMod val="50000"/>
                  </a:schemeClr>
                </a:solidFill>
                <a:effectLst>
                  <a:outerShdw blurRad="50800" dist="38100" dir="8100000" algn="tr" rotWithShape="0">
                    <a:prstClr val="black">
                      <a:alpha val="40000"/>
                    </a:prstClr>
                  </a:outerShdw>
                </a:effectLst>
                <a:latin typeface="Arial" pitchFamily="34" charset="0"/>
                <a:cs typeface="Arial" pitchFamily="34" charset="0"/>
              </a:rPr>
              <a:t>(practice at school &amp; home)</a:t>
            </a:r>
          </a:p>
          <a:p>
            <a:pPr marL="630936" lvl="2" indent="0">
              <a:buNone/>
            </a:pPr>
            <a:r>
              <a:rPr lang="en-US" sz="3300" b="1" dirty="0" smtClean="0">
                <a:effectLst>
                  <a:outerShdw blurRad="50800" dist="38100" dir="8100000" algn="tr" rotWithShape="0">
                    <a:prstClr val="black">
                      <a:alpha val="40000"/>
                    </a:prstClr>
                  </a:outerShdw>
                </a:effectLst>
                <a:latin typeface="Arial" pitchFamily="34" charset="0"/>
                <a:cs typeface="Arial" pitchFamily="34" charset="0"/>
              </a:rPr>
              <a:t>4. Vocabulary</a:t>
            </a:r>
            <a:endParaRPr lang="en-US" sz="3300" b="1" dirty="0">
              <a:effectLst>
                <a:outerShdw blurRad="50800" dist="38100" dir="8100000" algn="tr" rotWithShape="0">
                  <a:prstClr val="black">
                    <a:alpha val="40000"/>
                  </a:prstClr>
                </a:outerShdw>
              </a:effectLst>
              <a:latin typeface="Arial" pitchFamily="34" charset="0"/>
              <a:cs typeface="Arial" pitchFamily="34" charset="0"/>
            </a:endParaRPr>
          </a:p>
          <a:p>
            <a:pPr marL="630936" lvl="2" indent="0">
              <a:buNone/>
            </a:pPr>
            <a:r>
              <a:rPr lang="en-US" sz="3300" b="1" dirty="0" smtClean="0">
                <a:effectLst>
                  <a:outerShdw blurRad="50800" dist="38100" dir="8100000" algn="tr" rotWithShape="0">
                    <a:prstClr val="black">
                      <a:alpha val="40000"/>
                    </a:prstClr>
                  </a:outerShdw>
                </a:effectLst>
                <a:latin typeface="Arial" pitchFamily="34" charset="0"/>
                <a:cs typeface="Arial" pitchFamily="34" charset="0"/>
              </a:rPr>
              <a:t>5. Comprehension</a:t>
            </a:r>
            <a:r>
              <a:rPr lang="en-US" sz="3300" dirty="0" smtClean="0">
                <a:latin typeface="Arial" pitchFamily="34" charset="0"/>
                <a:cs typeface="Arial" pitchFamily="34" charset="0"/>
              </a:rPr>
              <a:t> </a:t>
            </a:r>
            <a:r>
              <a:rPr lang="en-US" sz="2600" dirty="0" smtClean="0">
                <a:solidFill>
                  <a:schemeClr val="bg2">
                    <a:lumMod val="50000"/>
                  </a:schemeClr>
                </a:solidFill>
                <a:effectLst>
                  <a:outerShdw blurRad="50800" dist="38100" dir="8100000" algn="tr" rotWithShape="0">
                    <a:prstClr val="black">
                      <a:alpha val="40000"/>
                    </a:prstClr>
                  </a:outerShdw>
                </a:effectLst>
                <a:latin typeface="Arial" pitchFamily="34" charset="0"/>
                <a:cs typeface="Arial" pitchFamily="34" charset="0"/>
              </a:rPr>
              <a:t>(e.g., predicting, monitoring, summarizing, making inferences)</a:t>
            </a:r>
          </a:p>
          <a:p>
            <a:pPr lvl="1"/>
            <a:endParaRPr lang="en-US" sz="1400" dirty="0" smtClean="0"/>
          </a:p>
          <a:p>
            <a:pPr lvl="1"/>
            <a:endParaRPr lang="en-US" sz="1400" dirty="0"/>
          </a:p>
        </p:txBody>
      </p:sp>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Research Reviews in Reading</a:t>
            </a:r>
            <a:endParaRPr lang="en-US" dirty="0">
              <a:solidFill>
                <a:schemeClr val="bg2">
                  <a:lumMod val="25000"/>
                </a:schemeClr>
              </a:solidFill>
            </a:endParaRPr>
          </a:p>
        </p:txBody>
      </p:sp>
      <p:sp>
        <p:nvSpPr>
          <p:cNvPr id="4" name="Left Brace 3"/>
          <p:cNvSpPr/>
          <p:nvPr/>
        </p:nvSpPr>
        <p:spPr>
          <a:xfrm>
            <a:off x="1104900" y="3200400"/>
            <a:ext cx="381000" cy="990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174735" y="3175337"/>
            <a:ext cx="919655" cy="1015663"/>
          </a:xfrm>
          <a:prstGeom prst="rect">
            <a:avLst/>
          </a:prstGeom>
          <a:solidFill>
            <a:schemeClr val="bg2">
              <a:lumMod val="90000"/>
            </a:schemeClr>
          </a:solidFill>
          <a:ln w="15875">
            <a:solidFill>
              <a:schemeClr val="tx1"/>
            </a:solidFill>
          </a:ln>
        </p:spPr>
        <p:txBody>
          <a:bodyPr wrap="square" rtlCol="0">
            <a:spAutoFit/>
          </a:bodyPr>
          <a:lstStyle/>
          <a:p>
            <a:r>
              <a:rPr lang="en-US" sz="1200" b="1" dirty="0" smtClean="0"/>
              <a:t>Did not </a:t>
            </a:r>
          </a:p>
          <a:p>
            <a:r>
              <a:rPr lang="en-US" sz="1200" b="1" dirty="0" smtClean="0"/>
              <a:t>improve </a:t>
            </a:r>
          </a:p>
          <a:p>
            <a:r>
              <a:rPr lang="en-US" sz="1200" b="1" dirty="0" smtClean="0"/>
              <a:t>spelling </a:t>
            </a:r>
          </a:p>
          <a:p>
            <a:r>
              <a:rPr lang="en-US" sz="1200" b="1" dirty="0"/>
              <a:t>i</a:t>
            </a:r>
            <a:r>
              <a:rPr lang="en-US" sz="1200" b="1" dirty="0" smtClean="0"/>
              <a:t>n LD students</a:t>
            </a:r>
            <a:endParaRPr lang="en-US" sz="1200" b="1" dirty="0"/>
          </a:p>
        </p:txBody>
      </p:sp>
    </p:spTree>
    <p:extLst>
      <p:ext uri="{BB962C8B-B14F-4D97-AF65-F5344CB8AC3E}">
        <p14:creationId xmlns:p14="http://schemas.microsoft.com/office/powerpoint/2010/main" val="11992077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2"/>
          </a:xfrm>
        </p:spPr>
        <p:txBody>
          <a:bodyPr>
            <a:normAutofit fontScale="92500" lnSpcReduction="20000"/>
            <a:scene3d>
              <a:camera prst="orthographicFront"/>
              <a:lightRig rig="threePt" dir="t"/>
            </a:scene3d>
            <a:sp3d extrusionH="57150">
              <a:bevelT w="38100" h="38100"/>
            </a:sp3d>
          </a:bodyPr>
          <a:lstStyle/>
          <a:p>
            <a:r>
              <a:rPr lang="en-US" u="sng" dirty="0" smtClean="0"/>
              <a:t>2003 to Now</a:t>
            </a:r>
            <a:r>
              <a:rPr lang="en-US" dirty="0" smtClean="0"/>
              <a:t>:</a:t>
            </a:r>
          </a:p>
          <a:p>
            <a:pPr lvl="1"/>
            <a:r>
              <a:rPr lang="en-US" sz="2800" b="1" dirty="0" smtClean="0">
                <a:solidFill>
                  <a:schemeClr val="bg2">
                    <a:lumMod val="50000"/>
                  </a:schemeClr>
                </a:solidFill>
                <a:effectLst>
                  <a:outerShdw blurRad="50800" dist="38100" dir="8100000" algn="tr" rotWithShape="0">
                    <a:prstClr val="black">
                      <a:alpha val="40000"/>
                    </a:prstClr>
                  </a:outerShdw>
                </a:effectLst>
              </a:rPr>
              <a:t>Balanced Literacy</a:t>
            </a:r>
            <a:r>
              <a:rPr lang="en-US" sz="2800" b="1" dirty="0" smtClean="0"/>
              <a:t> -</a:t>
            </a:r>
            <a:r>
              <a:rPr lang="en-US" sz="2800" dirty="0" smtClean="0"/>
              <a:t> </a:t>
            </a:r>
            <a:r>
              <a:rPr lang="en-US" sz="2800" dirty="0" smtClean="0">
                <a:latin typeface="Arial" panose="020B0604020202020204" pitchFamily="34" charset="0"/>
                <a:cs typeface="Arial" panose="020B0604020202020204" pitchFamily="34" charset="0"/>
              </a:rPr>
              <a:t>introduced as an integrative solution, with elements of both Whole Language and Phonics.</a:t>
            </a:r>
          </a:p>
          <a:p>
            <a:pPr lvl="1"/>
            <a:r>
              <a:rPr lang="en-US" b="1" dirty="0" smtClean="0">
                <a:solidFill>
                  <a:schemeClr val="bg2">
                    <a:lumMod val="50000"/>
                  </a:schemeClr>
                </a:solidFill>
              </a:rPr>
              <a:t>Features</a:t>
            </a:r>
            <a:r>
              <a:rPr lang="en-US" dirty="0" smtClean="0"/>
              <a:t>:</a:t>
            </a:r>
          </a:p>
          <a:p>
            <a:pPr lvl="2"/>
            <a:r>
              <a:rPr lang="en-US" i="1" dirty="0" smtClean="0">
                <a:latin typeface="Arial" panose="020B0604020202020204" pitchFamily="34" charset="0"/>
                <a:cs typeface="Arial" panose="020B0604020202020204" pitchFamily="34" charset="0"/>
              </a:rPr>
              <a:t>explicit instruction </a:t>
            </a:r>
            <a:r>
              <a:rPr lang="en-US" sz="1800" i="1" dirty="0" smtClean="0">
                <a:latin typeface="Arial" panose="020B0604020202020204" pitchFamily="34" charset="0"/>
                <a:cs typeface="Arial" panose="020B0604020202020204" pitchFamily="34" charset="0"/>
              </a:rPr>
              <a:t>(phonemic awareness &amp; phonics)</a:t>
            </a:r>
          </a:p>
          <a:p>
            <a:pPr lvl="2"/>
            <a:r>
              <a:rPr lang="en-US" i="1" dirty="0" smtClean="0">
                <a:latin typeface="Arial" panose="020B0604020202020204" pitchFamily="34" charset="0"/>
                <a:cs typeface="Arial" panose="020B0604020202020204" pitchFamily="34" charset="0"/>
              </a:rPr>
              <a:t>use of leveled trade books</a:t>
            </a:r>
          </a:p>
          <a:p>
            <a:pPr lvl="2"/>
            <a:r>
              <a:rPr lang="en-US" i="1" dirty="0" smtClean="0">
                <a:latin typeface="Arial" panose="020B0604020202020204" pitchFamily="34" charset="0"/>
                <a:cs typeface="Arial" panose="020B0604020202020204" pitchFamily="34" charset="0"/>
              </a:rPr>
              <a:t>gradual release of control from teacher to students </a:t>
            </a:r>
          </a:p>
          <a:p>
            <a:pPr lvl="3"/>
            <a:r>
              <a:rPr lang="en-US" i="1" dirty="0" smtClean="0">
                <a:latin typeface="Arial" panose="020B0604020202020204" pitchFamily="34" charset="0"/>
                <a:cs typeface="Arial" panose="020B0604020202020204" pitchFamily="34" charset="0"/>
              </a:rPr>
              <a:t>(e.g., reading is modeled, shared, guided, &amp; independent)</a:t>
            </a:r>
          </a:p>
          <a:p>
            <a:pPr marL="630936" lvl="2" indent="0">
              <a:buNone/>
            </a:pPr>
            <a:endParaRPr lang="en-US" dirty="0" smtClean="0"/>
          </a:p>
          <a:p>
            <a:pPr lvl="1"/>
            <a:r>
              <a:rPr lang="en-US" dirty="0" smtClean="0">
                <a:latin typeface="Arial" panose="020B0604020202020204" pitchFamily="34" charset="0"/>
                <a:cs typeface="Arial" panose="020B0604020202020204" pitchFamily="34" charset="0"/>
              </a:rPr>
              <a:t>In 2007, Louisa Moats, Ed.D., in </a:t>
            </a:r>
            <a:r>
              <a:rPr lang="en-US" b="1" dirty="0" smtClean="0">
                <a:solidFill>
                  <a:schemeClr val="bg2">
                    <a:lumMod val="5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Whole-Language High-Jinks</a:t>
            </a:r>
            <a:r>
              <a:rPr lang="en-US" dirty="0" smtClean="0">
                <a:latin typeface="Arial" panose="020B0604020202020204" pitchFamily="34" charset="0"/>
                <a:cs typeface="Arial" panose="020B0604020202020204" pitchFamily="34" charset="0"/>
              </a:rPr>
              <a:t> warned that published </a:t>
            </a:r>
            <a:r>
              <a:rPr lang="en-US" dirty="0" smtClean="0">
                <a:solidFill>
                  <a:srgbClr val="FF0000"/>
                </a:solidFill>
                <a:latin typeface="Arial" panose="020B0604020202020204" pitchFamily="34" charset="0"/>
                <a:cs typeface="Arial" panose="020B0604020202020204" pitchFamily="34" charset="0"/>
              </a:rPr>
              <a:t>“Balanced Literacy” curricula held onto Whole Language </a:t>
            </a:r>
            <a:r>
              <a:rPr lang="en-US" dirty="0" smtClean="0">
                <a:latin typeface="Arial" panose="020B0604020202020204" pitchFamily="34" charset="0"/>
                <a:cs typeface="Arial" panose="020B0604020202020204" pitchFamily="34" charset="0"/>
              </a:rPr>
              <a:t>practices for the most part &amp; ignored explicit systematic phonics.</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gn="ctr"/>
            <a:r>
              <a:rPr lang="en-US" dirty="0" smtClean="0">
                <a:solidFill>
                  <a:schemeClr val="bg2">
                    <a:lumMod val="25000"/>
                  </a:schemeClr>
                </a:solidFill>
              </a:rPr>
              <a:t>The “Balanced Literacy” Model</a:t>
            </a:r>
            <a:endParaRPr lang="en-US" dirty="0">
              <a:solidFill>
                <a:schemeClr val="bg2">
                  <a:lumMod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143000"/>
            <a:ext cx="686556" cy="5400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72400" y="5489459"/>
            <a:ext cx="755487" cy="552450"/>
          </a:xfrm>
          <a:prstGeom prst="rect">
            <a:avLst/>
          </a:prstGeom>
        </p:spPr>
      </p:pic>
      <p:pic>
        <p:nvPicPr>
          <p:cNvPr id="1026" name="Picture 2" descr="C:\Users\rteffaine\AppData\Local\Microsoft\Windows\Temporary Internet Files\Content.IE5\37XZFUVK\MC900431529[1].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9224" y="4572000"/>
            <a:ext cx="913501" cy="91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8368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1000"/>
                                        <p:tgtEl>
                                          <p:spTgt spid="2">
                                            <p:txEl>
                                              <p:pRg st="8" end="8"/>
                                            </p:txEl>
                                          </p:spTgt>
                                        </p:tgtEl>
                                      </p:cBhvr>
                                    </p:animEffect>
                                    <p:anim calcmode="lin" valueType="num">
                                      <p:cBhvr>
                                        <p:cTn id="4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6470</TotalTime>
  <Words>4685</Words>
  <Application>Microsoft Office PowerPoint</Application>
  <PresentationFormat>On-screen Show (4:3)</PresentationFormat>
  <Paragraphs>399</Paragraphs>
  <Slides>58</Slides>
  <Notes>11</Notes>
  <HiddenSlides>0</HiddenSlides>
  <MMClips>1</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Orthographic Processing:</vt:lpstr>
      <vt:lpstr>PowerPoint Presentation</vt:lpstr>
      <vt:lpstr>Two Branches of Reading Evolution</vt:lpstr>
      <vt:lpstr>Evolution of Reading Instruction</vt:lpstr>
      <vt:lpstr>Development of Remedial  Methods for Dyslexia</vt:lpstr>
      <vt:lpstr>Evolution of Reading Instruction</vt:lpstr>
      <vt:lpstr>“Whole” Language?</vt:lpstr>
      <vt:lpstr>Research Reviews in Reading</vt:lpstr>
      <vt:lpstr>The “Balanced Literacy” Model</vt:lpstr>
      <vt:lpstr>How are we doing in Manitoba?</vt:lpstr>
      <vt:lpstr>  Current Practices in HSD</vt:lpstr>
      <vt:lpstr>Continuing Problems</vt:lpstr>
      <vt:lpstr>Continuing Problems…</vt:lpstr>
      <vt:lpstr>A Clue to a Solution</vt:lpstr>
      <vt:lpstr>Rebalancing Literacy</vt:lpstr>
      <vt:lpstr>PowerPoint Presentation</vt:lpstr>
      <vt:lpstr>Visual Word Form Area</vt:lpstr>
      <vt:lpstr>PowerPoint Presentation</vt:lpstr>
      <vt:lpstr>PowerPoint Presentation</vt:lpstr>
      <vt:lpstr>Whole Word or Phonics?</vt:lpstr>
      <vt:lpstr>Right Visual Field Better</vt:lpstr>
      <vt:lpstr>Dyslexic Brain Signature</vt:lpstr>
      <vt:lpstr>Differences in Orthographic Processing Between Normal &amp; Dyslexic Readers</vt:lpstr>
      <vt:lpstr>Cross-Validation of Brain Differences in Dyslexia</vt:lpstr>
      <vt:lpstr>Bridging Science &amp; Teaching</vt:lpstr>
      <vt:lpstr>Symbol Imagery? Nanci Bell, M.A.</vt:lpstr>
      <vt:lpstr>Symbol Imagery? Nanci Bell, M.A.</vt:lpstr>
      <vt:lpstr>Orthographic Awareness? Dr. Virginia Berninger</vt:lpstr>
      <vt:lpstr>Symbol Imagery Correlates with  Literacy Achievement</vt:lpstr>
      <vt:lpstr>Symbol Imagery Instruction Improves Reading &amp; Spelling &gt; Control Group</vt:lpstr>
      <vt:lpstr>Symbol Imagery Instruction Increased Grey Matter, Reading-Related Processes, &amp; Reading</vt:lpstr>
      <vt:lpstr>Most of us unlearn mirror imagery</vt:lpstr>
      <vt:lpstr>Tracing &amp; Air-Writing helps to  unlearn mirror imagery</vt:lpstr>
      <vt:lpstr>Seeing Stars Program By: Nanci Bell</vt:lpstr>
      <vt:lpstr>Seeing Stars Intro Video</vt:lpstr>
      <vt:lpstr>Seeing Stars Strategies</vt:lpstr>
      <vt:lpstr>PowerPoint Presentation</vt:lpstr>
      <vt:lpstr>PowerPoint Presentation</vt:lpstr>
      <vt:lpstr>PowerPoint Presentation</vt:lpstr>
      <vt:lpstr>PowerPoint Presentation</vt:lpstr>
      <vt:lpstr>PowerPoint Presentation</vt:lpstr>
      <vt:lpstr>PowerPoint Presentation</vt:lpstr>
      <vt:lpstr> Orthographic Awareness Training By: Dr. Virginia Berninger </vt:lpstr>
      <vt:lpstr>PowerPoint Presentation</vt:lpstr>
      <vt:lpstr>PowerPoint Presentation</vt:lpstr>
      <vt:lpstr>PowerPoint Presentation</vt:lpstr>
      <vt:lpstr>PowerPoint Presentation</vt:lpstr>
      <vt:lpstr>PowerPoint Presentation</vt:lpstr>
      <vt:lpstr>PowerPoint Presentation</vt:lpstr>
      <vt:lpstr>Adaptations to Improve  Orthographic Awareness</vt:lpstr>
      <vt:lpstr>Rapid Word Recognition Chart</vt:lpstr>
      <vt:lpstr>PowerPoint Presentation</vt:lpstr>
      <vt:lpstr>Adapted Text for Dyslexia</vt:lpstr>
      <vt:lpstr>Print Fonts for Individuals with Dyslexia</vt:lpstr>
      <vt:lpstr>Orthographic  Strategies</vt:lpstr>
      <vt:lpstr>Orthographic Strategies In a  Grade 2 Phonics Lesson</vt:lpstr>
      <vt:lpstr>PowerPoint Presentation</vt:lpstr>
      <vt:lpstr>References</vt:lpstr>
    </vt:vector>
  </TitlesOfParts>
  <Company>Hanover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Orthographic Processing:</dc:title>
  <dc:creator>Ron Teffaine</dc:creator>
  <cp:lastModifiedBy>Ron</cp:lastModifiedBy>
  <cp:revision>1014</cp:revision>
  <cp:lastPrinted>2014-05-01T03:19:51Z</cp:lastPrinted>
  <dcterms:created xsi:type="dcterms:W3CDTF">2014-04-09T19:58:31Z</dcterms:created>
  <dcterms:modified xsi:type="dcterms:W3CDTF">2014-12-27T08:37:35Z</dcterms:modified>
</cp:coreProperties>
</file>