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1688" r:id="rId2"/>
    <p:sldId id="1689" r:id="rId3"/>
    <p:sldId id="1607" r:id="rId4"/>
    <p:sldId id="1751" r:id="rId5"/>
    <p:sldId id="1690" r:id="rId6"/>
    <p:sldId id="1739" r:id="rId7"/>
    <p:sldId id="1740" r:id="rId8"/>
    <p:sldId id="1711" r:id="rId9"/>
    <p:sldId id="281" r:id="rId10"/>
    <p:sldId id="1708" r:id="rId11"/>
    <p:sldId id="1738" r:id="rId12"/>
    <p:sldId id="1709" r:id="rId13"/>
    <p:sldId id="1737" r:id="rId14"/>
    <p:sldId id="284" r:id="rId15"/>
    <p:sldId id="1710" r:id="rId16"/>
    <p:sldId id="265" r:id="rId17"/>
    <p:sldId id="274" r:id="rId18"/>
    <p:sldId id="283" r:id="rId19"/>
    <p:sldId id="280" r:id="rId20"/>
    <p:sldId id="279" r:id="rId21"/>
    <p:sldId id="1752" r:id="rId22"/>
    <p:sldId id="275" r:id="rId23"/>
    <p:sldId id="1753" r:id="rId24"/>
    <p:sldId id="1728" r:id="rId25"/>
    <p:sldId id="261" r:id="rId26"/>
    <p:sldId id="1729" r:id="rId27"/>
    <p:sldId id="259" r:id="rId28"/>
    <p:sldId id="282" r:id="rId29"/>
    <p:sldId id="1730" r:id="rId30"/>
    <p:sldId id="268" r:id="rId31"/>
    <p:sldId id="287" r:id="rId32"/>
    <p:sldId id="271" r:id="rId33"/>
    <p:sldId id="273" r:id="rId34"/>
    <p:sldId id="1692" r:id="rId35"/>
    <p:sldId id="1694" r:id="rId36"/>
    <p:sldId id="1724" r:id="rId37"/>
    <p:sldId id="1731" r:id="rId38"/>
    <p:sldId id="1732" r:id="rId39"/>
    <p:sldId id="1733" r:id="rId40"/>
    <p:sldId id="1734" r:id="rId41"/>
    <p:sldId id="1735" r:id="rId42"/>
    <p:sldId id="1698" r:id="rId43"/>
    <p:sldId id="1755" r:id="rId44"/>
    <p:sldId id="1756" r:id="rId45"/>
    <p:sldId id="257" r:id="rId46"/>
    <p:sldId id="1718" r:id="rId47"/>
    <p:sldId id="286" r:id="rId48"/>
    <p:sldId id="1719" r:id="rId49"/>
    <p:sldId id="1741" r:id="rId50"/>
    <p:sldId id="1742" r:id="rId51"/>
    <p:sldId id="1743" r:id="rId52"/>
    <p:sldId id="1744" r:id="rId53"/>
    <p:sldId id="1749" r:id="rId54"/>
    <p:sldId id="1745" r:id="rId55"/>
    <p:sldId id="1746" r:id="rId56"/>
    <p:sldId id="1747" r:id="rId57"/>
    <p:sldId id="1736" r:id="rId58"/>
    <p:sldId id="1697" r:id="rId5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645" autoAdjust="0"/>
    <p:restoredTop sz="94660"/>
  </p:normalViewPr>
  <p:slideViewPr>
    <p:cSldViewPr snapToGrid="0">
      <p:cViewPr varScale="1">
        <p:scale>
          <a:sx n="94" d="100"/>
          <a:sy n="94" d="100"/>
        </p:scale>
        <p:origin x="1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376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734B5-CF96-4CDA-969C-07E4F991641B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0AE48-8FD4-49A8-8590-E053E9ED6E6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8778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734B5-CF96-4CDA-969C-07E4F991641B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0AE48-8FD4-49A8-8590-E053E9ED6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960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734B5-CF96-4CDA-969C-07E4F991641B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0AE48-8FD4-49A8-8590-E053E9ED6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892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734B5-CF96-4CDA-969C-07E4F991641B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0AE48-8FD4-49A8-8590-E053E9ED6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531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734B5-CF96-4CDA-969C-07E4F991641B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0AE48-8FD4-49A8-8590-E053E9ED6E6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420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734B5-CF96-4CDA-969C-07E4F991641B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0AE48-8FD4-49A8-8590-E053E9ED6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477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734B5-CF96-4CDA-969C-07E4F991641B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0AE48-8FD4-49A8-8590-E053E9ED6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032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734B5-CF96-4CDA-969C-07E4F991641B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0AE48-8FD4-49A8-8590-E053E9ED6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494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734B5-CF96-4CDA-969C-07E4F991641B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0AE48-8FD4-49A8-8590-E053E9ED6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185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117734B5-CF96-4CDA-969C-07E4F991641B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3C0AE48-8FD4-49A8-8590-E053E9ED6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339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734B5-CF96-4CDA-969C-07E4F991641B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0AE48-8FD4-49A8-8590-E053E9ED6E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931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17734B5-CF96-4CDA-969C-07E4F991641B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3C0AE48-8FD4-49A8-8590-E053E9ED6E6D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5259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hoolhouseeducationalservices.com/" TargetMode="External"/><Relationship Id="rId2" Type="http://schemas.openxmlformats.org/officeDocument/2006/relationships/hyperlink" Target="mailto:milt@SchoolhouseEducationalServices.com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mailto:Milt@SchoolhouseEducationalServices.com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choolhouseeducationalservices.com/product/the-neuropsychology-of-trauma-how-to-develop-a-trauma-informed-school/" TargetMode="Externa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35BCE4A-BFAF-451F-9FA1-ADF3C5AB50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2512568"/>
          </a:xfrm>
        </p:spPr>
        <p:txBody>
          <a:bodyPr>
            <a:normAutofit/>
          </a:bodyPr>
          <a:lstStyle/>
          <a:p>
            <a:r>
              <a:rPr lang="en-US" sz="6600" b="1" dirty="0"/>
              <a:t>Assessment and Treatment </a:t>
            </a:r>
            <a:br>
              <a:rPr lang="en-US" sz="6600" b="1" dirty="0"/>
            </a:br>
            <a:r>
              <a:rPr lang="en-US" sz="6600" b="1" dirty="0"/>
              <a:t>of Student Stress &amp; Trauma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1C7D2E5-AA67-49C4-9478-695E3783BA8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December 2022</a:t>
            </a:r>
          </a:p>
          <a:p>
            <a:r>
              <a:rPr lang="it-IT" dirty="0"/>
              <a:t>Giorgio Jovani di Salvatore</a:t>
            </a:r>
            <a:endParaRPr lang="en-US" dirty="0"/>
          </a:p>
          <a:p>
            <a:r>
              <a:rPr lang="en-US" dirty="0"/>
              <a:t>Milton J. Dehn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690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D405C-3D85-C630-3EAC-09CA9852D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African-American Children &amp; Stress (Thompson &amp; </a:t>
            </a:r>
            <a:r>
              <a:rPr lang="en-US" dirty="0" err="1"/>
              <a:t>Massat</a:t>
            </a:r>
            <a:r>
              <a:rPr lang="en-US" dirty="0"/>
              <a:t> 2005)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7A65B3-688C-952B-B5E0-1EFD1769E3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After exposure to violence and trauma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Demonstrate stress, PTSD, behavior problems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Lower academic grades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Negative impact on cognitive functioning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This study with middle school students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Achievement test scores were not unusually lower for those with traumatic stress history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Stress impacts behavior more than achievement 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346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21B70-E637-5904-A8CC-E8CC3A85B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Adverse Childhood Experiences (ACEs)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Tha</a:t>
            </a:r>
            <a:r>
              <a:rPr lang="en-US" sz="3600" dirty="0">
                <a:solidFill>
                  <a:prstClr val="black"/>
                </a:solidFill>
                <a:latin typeface="Calibri Light" panose="020F0302020204030204"/>
              </a:rPr>
              <a:t>t Produce the Greatest Academic Risk (Sacks &amp; Murphy, 2018)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AEA9A4-419E-D828-E976-910B2774C1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Economic hardship, e.g., food and housing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Divorce or separation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Parent death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Parent incarceration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Adult violence in home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Victim or witness to neighborhood violence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Living with mentally ill adult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Living with someone who has a substance abuse problem</a:t>
            </a:r>
          </a:p>
        </p:txBody>
      </p:sp>
    </p:spTree>
    <p:extLst>
      <p:ext uri="{BB962C8B-B14F-4D97-AF65-F5344CB8AC3E}">
        <p14:creationId xmlns:p14="http://schemas.microsoft.com/office/powerpoint/2010/main" val="26477665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D5A55-52C4-8048-DF04-A435052A4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SES, Stress, and Achievement</a:t>
            </a:r>
            <a:br>
              <a:rPr lang="en-US" dirty="0"/>
            </a:br>
            <a:r>
              <a:rPr lang="en-US" dirty="0"/>
              <a:t>(Goodman et al., 2012)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18691B-4AB3-8F6A-11D6-B25DAB4A22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lower SES academic achievement related to higher levels of stress?</a:t>
            </a:r>
          </a:p>
          <a:p>
            <a:r>
              <a:rPr lang="en-US" dirty="0"/>
              <a:t>When SES is matched, stress further reduces academic achievement</a:t>
            </a:r>
          </a:p>
          <a:p>
            <a:r>
              <a:rPr lang="en-US" dirty="0"/>
              <a:t>We know that traumatic stress lowers achievement test scores and grades</a:t>
            </a:r>
          </a:p>
          <a:p>
            <a:r>
              <a:rPr lang="en-US" dirty="0"/>
              <a:t>No research on the specific learning behaviors that lead to lower achievement</a:t>
            </a:r>
          </a:p>
        </p:txBody>
      </p:sp>
    </p:spTree>
    <p:extLst>
      <p:ext uri="{BB962C8B-B14F-4D97-AF65-F5344CB8AC3E}">
        <p14:creationId xmlns:p14="http://schemas.microsoft.com/office/powerpoint/2010/main" val="41730464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E9256-84B9-35D7-2279-B8665C23D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Trauma’s Neurocognitive Effects (Feifer, 2019)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70DF58-ECEC-E708-1B16-46D0F06300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3600" dirty="0"/>
              <a:t>Executive dysfunctions, especially self-regulation of emotions, physical functioning, social functioning, and cognitive processing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Verbal learning, memory, and retrieval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Processing speed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Attention/working memory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5779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6C707-AD82-871E-EAC0-BFD941D30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COVID Stress-Trauma Experiences in Youth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BC379D-57DF-5847-A114-37118C03A7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657" y="1690688"/>
            <a:ext cx="10686143" cy="4486275"/>
          </a:xfrm>
        </p:spPr>
        <p:txBody>
          <a:bodyPr>
            <a:normAutofit fontScale="92500"/>
          </a:bodyPr>
          <a:lstStyle/>
          <a:p>
            <a:pPr lvl="1">
              <a:lnSpc>
                <a:spcPct val="150000"/>
              </a:lnSpc>
            </a:pPr>
            <a:r>
              <a:rPr lang="en-US" sz="3200" dirty="0"/>
              <a:t>Increase in unexpected deaths and hospitalization</a:t>
            </a:r>
          </a:p>
          <a:p>
            <a:pPr lvl="1"/>
            <a:r>
              <a:rPr lang="en-US" sz="3200" dirty="0"/>
              <a:t>Increased child abuse and domestic violence associated with increased economic stressors (</a:t>
            </a:r>
            <a:r>
              <a:rPr lang="en-US" sz="3200" dirty="0" err="1"/>
              <a:t>Cuartas</a:t>
            </a:r>
            <a:r>
              <a:rPr lang="en-US" sz="3200" dirty="0"/>
              <a:t>, 2020)</a:t>
            </a:r>
          </a:p>
          <a:p>
            <a:pPr lvl="1"/>
            <a:r>
              <a:rPr lang="en-US" sz="3200" dirty="0"/>
              <a:t>Intergenerational traumatization in BIPOC children resulting from loss and social isolation (</a:t>
            </a:r>
            <a:r>
              <a:rPr lang="en-US" sz="3200" dirty="0" err="1"/>
              <a:t>Farqharson</a:t>
            </a:r>
            <a:r>
              <a:rPr lang="en-US" sz="3200" dirty="0"/>
              <a:t> and Thornton, 2020)</a:t>
            </a:r>
          </a:p>
          <a:p>
            <a:pPr lvl="1"/>
            <a:r>
              <a:rPr lang="en-US" sz="3200" dirty="0"/>
              <a:t>Compounded toxic stress resulting from pre-existing ACEs (Claypool and Moore de Peralta, 2021)</a:t>
            </a:r>
          </a:p>
          <a:p>
            <a:pPr lvl="1"/>
            <a:r>
              <a:rPr lang="en-US" sz="3200" dirty="0"/>
              <a:t>Increased levels of anxiety, depression and social risk in children with pre-pandemic risk (Spencer et al, 2021)</a:t>
            </a:r>
          </a:p>
        </p:txBody>
      </p:sp>
    </p:spTree>
    <p:extLst>
      <p:ext uri="{BB962C8B-B14F-4D97-AF65-F5344CB8AC3E}">
        <p14:creationId xmlns:p14="http://schemas.microsoft.com/office/powerpoint/2010/main" val="26378055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C0E65-E7C1-629F-0A53-F78EA0833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Increase In Maladaptive School Behaviors </a:t>
            </a:r>
            <a:br>
              <a:rPr lang="en-US" dirty="0"/>
            </a:br>
            <a:r>
              <a:rPr lang="en-US" dirty="0"/>
              <a:t>as a Result of COVID (2022 Study)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D31B79-C299-4084-16AB-A73A00AE6B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59429"/>
            <a:ext cx="10515600" cy="4217534"/>
          </a:xfrm>
        </p:spPr>
        <p:txBody>
          <a:bodyPr>
            <a:normAutofit/>
          </a:bodyPr>
          <a:lstStyle/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000" b="0" i="0" u="none" strike="noStrike" dirty="0">
                <a:effectLst/>
              </a:rPr>
              <a:t>Classroom disruption from student misconduct = 56%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000" b="0" i="0" u="none" strike="noStrike" dirty="0">
                <a:effectLst/>
              </a:rPr>
              <a:t>Student tardiness = 55%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000" b="0" i="0" u="none" strike="noStrike" dirty="0">
                <a:effectLst/>
              </a:rPr>
              <a:t>Student acts of disrespect other than verbal abuse = 48%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000" b="0" i="0" u="none" strike="noStrike" dirty="0">
                <a:effectLst/>
              </a:rPr>
              <a:t>Rowdiness outside of the classroom = 46%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000" b="0" i="0" u="none" strike="noStrike" dirty="0">
                <a:effectLst/>
              </a:rPr>
              <a:t>Student verbal abuse of teachers/staff = 36% 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000" b="0" i="0" u="none" strike="noStrike" dirty="0">
                <a:effectLst/>
              </a:rPr>
              <a:t>Physical assaults/fights between students in school = 33% 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000" b="0" i="0" u="none" strike="noStrike" dirty="0">
                <a:effectLst/>
              </a:rPr>
              <a:t>Bullying behavior in school = 30% 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000" b="0" i="0" u="none" strike="noStrike" dirty="0">
                <a:effectLst/>
              </a:rPr>
              <a:t>Substance-related behaviors = 23%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0" indent="0" algn="r" rtl="0" fontAlgn="base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Institute of Education Sciences</a:t>
            </a:r>
            <a:endParaRPr lang="en-US" sz="2400" b="0" i="0" u="none" strike="noStrike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212811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71F9F-9995-12D4-8BB5-86C837A64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Daily Stress vs. Acute Stress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0C9CE9-B969-04FE-B61B-1597348642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Autofit/>
          </a:bodyPr>
          <a:lstStyle/>
          <a:p>
            <a:r>
              <a:rPr lang="en-US" sz="30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Daily stress </a:t>
            </a:r>
            <a:r>
              <a:rPr lang="en-US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distress experienced as a result of environmental stressors or, in humans, mental stressors that are </a:t>
            </a:r>
            <a:r>
              <a:rPr lang="en-US" sz="3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expected</a:t>
            </a:r>
          </a:p>
          <a:p>
            <a:endParaRPr lang="en-US" sz="3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0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Acute stress </a:t>
            </a:r>
            <a:r>
              <a:rPr lang="en-US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</a:t>
            </a:r>
            <a:r>
              <a:rPr lang="en-US" sz="3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typically unexpected</a:t>
            </a:r>
            <a:endParaRPr lang="en-US" sz="3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Degree of distress </a:t>
            </a:r>
            <a:r>
              <a:rPr lang="en-US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influenced by the </a:t>
            </a:r>
            <a:r>
              <a:rPr lang="en-US" sz="3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type of stressor</a:t>
            </a:r>
          </a:p>
          <a:p>
            <a:r>
              <a:rPr lang="en-US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Response may be a </a:t>
            </a:r>
            <a:r>
              <a:rPr lang="en-US" sz="3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shock </a:t>
            </a:r>
            <a:r>
              <a:rPr lang="en-US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the system</a:t>
            </a:r>
          </a:p>
          <a:p>
            <a:r>
              <a:rPr lang="en-US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May result from upsetting and painful events (e.g., traffic ticket, breakup, minor accident, death of a friend)</a:t>
            </a:r>
            <a:endParaRPr lang="en-US" sz="3000" dirty="0"/>
          </a:p>
          <a:p>
            <a:endParaRPr lang="en-US" sz="3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62116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EB1822-263E-FACC-FB5F-E3334FE9C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Chronic Stress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266285-F6EE-563C-0F86-D1F755C171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Chronic stress </a:t>
            </a:r>
            <a:r>
              <a:rPr lang="en-US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results from </a:t>
            </a:r>
            <a:r>
              <a:rPr lang="en-US" sz="3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repeat </a:t>
            </a:r>
            <a:r>
              <a:rPr lang="en-US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exposure</a:t>
            </a:r>
            <a:r>
              <a:rPr lang="en-US" sz="3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stressors that </a:t>
            </a:r>
            <a:r>
              <a:rPr lang="en-US" sz="3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prolong</a:t>
            </a:r>
            <a:r>
              <a:rPr lang="en-US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feeling of distress </a:t>
            </a:r>
          </a:p>
          <a:p>
            <a:r>
              <a:rPr lang="en-US" sz="3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US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eads to health decline, mental suffering, behavioral dysregulation and functional impairment </a:t>
            </a:r>
          </a:p>
          <a:p>
            <a:r>
              <a:rPr lang="en-US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Examples: habitual relationship problems, family violence, harassment/discrimination, hostile work environments, long-term illness</a:t>
            </a:r>
          </a:p>
        </p:txBody>
      </p:sp>
    </p:spTree>
    <p:extLst>
      <p:ext uri="{BB962C8B-B14F-4D97-AF65-F5344CB8AC3E}">
        <p14:creationId xmlns:p14="http://schemas.microsoft.com/office/powerpoint/2010/main" val="41897050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BCC6E-CEE0-7A28-06B0-8EF7B57AD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Other Chronic Stressors Experienced by Youth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B74C2D-3A8C-03AA-7328-BC3F3866CA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b="1" i="1" dirty="0"/>
              <a:t>Historical Trauma: </a:t>
            </a:r>
            <a:r>
              <a:rPr lang="en-US" sz="2400" b="0" i="0" dirty="0">
                <a:solidFill>
                  <a:srgbClr val="333333"/>
                </a:solidFill>
                <a:effectLst/>
              </a:rPr>
              <a:t>the cumulative experiences of emotional and psychological wounding in an individual</a:t>
            </a:r>
          </a:p>
          <a:p>
            <a:pPr lvl="1"/>
            <a:r>
              <a:rPr lang="en-US" sz="2000" b="0" i="0" dirty="0">
                <a:solidFill>
                  <a:srgbClr val="333333"/>
                </a:solidFill>
                <a:effectLst/>
              </a:rPr>
              <a:t>Ex: </a:t>
            </a:r>
            <a:r>
              <a:rPr lang="en-US" sz="2000" dirty="0">
                <a:solidFill>
                  <a:srgbClr val="333333"/>
                </a:solidFill>
              </a:rPr>
              <a:t>chronic witness to violence, displacement, bullying, etc.</a:t>
            </a:r>
            <a:endParaRPr lang="en-US" sz="2000" b="0" i="0" dirty="0">
              <a:solidFill>
                <a:srgbClr val="333333"/>
              </a:solidFill>
              <a:effectLst/>
            </a:endParaRPr>
          </a:p>
          <a:p>
            <a:r>
              <a:rPr lang="en-US" sz="2400" b="1" i="1" dirty="0">
                <a:solidFill>
                  <a:srgbClr val="333333"/>
                </a:solidFill>
              </a:rPr>
              <a:t>Intergenerational Trauma: </a:t>
            </a:r>
            <a:r>
              <a:rPr lang="en-US" sz="2400" dirty="0">
                <a:solidFill>
                  <a:srgbClr val="333333"/>
                </a:solidFill>
              </a:rPr>
              <a:t>historical trauma that spans multiple generations and affects communities and their descendants, primarily experienced by BIPOC communities</a:t>
            </a:r>
          </a:p>
          <a:p>
            <a:pPr lvl="1"/>
            <a:r>
              <a:rPr lang="en-US" sz="2000" dirty="0"/>
              <a:t>Racism and discrimination is a real stressor which, inherently, is experienced daily by BIPOC peoples. </a:t>
            </a:r>
          </a:p>
          <a:p>
            <a:pPr lvl="1"/>
            <a:r>
              <a:rPr lang="en-US" sz="2000" dirty="0"/>
              <a:t>For some youth and adults, racial events during 2020-2021 were their first witness of racial violence. </a:t>
            </a:r>
          </a:p>
          <a:p>
            <a:pPr lvl="1"/>
            <a:r>
              <a:rPr lang="en-US" sz="2000" dirty="0"/>
              <a:t>The residual effect is a heightened sensitivity to race violence and discrimination.</a:t>
            </a:r>
          </a:p>
        </p:txBody>
      </p:sp>
    </p:spTree>
    <p:extLst>
      <p:ext uri="{BB962C8B-B14F-4D97-AF65-F5344CB8AC3E}">
        <p14:creationId xmlns:p14="http://schemas.microsoft.com/office/powerpoint/2010/main" val="9214858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CF640-D624-F312-6324-7CF83A82B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Adjustment Disorder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0DDF30-BAF0-18AE-0B0B-72841D1683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3200" i="1" u="sng" dirty="0">
                <a:solidFill>
                  <a:srgbClr val="111111"/>
                </a:solidFill>
              </a:rPr>
              <a:t>Not the result of a traumatic stressor</a:t>
            </a:r>
            <a:endParaRPr lang="en-US" sz="3200" b="0" i="1" u="sng" dirty="0">
              <a:solidFill>
                <a:srgbClr val="111111"/>
              </a:solidFill>
              <a:effectLst/>
            </a:endParaRPr>
          </a:p>
          <a:p>
            <a:r>
              <a:rPr lang="en-US" sz="3200" b="0" i="0" dirty="0">
                <a:solidFill>
                  <a:srgbClr val="111111"/>
                </a:solidFill>
                <a:effectLst/>
              </a:rPr>
              <a:t>A level of stress greater than would normally be expected in response to a stressful event</a:t>
            </a:r>
            <a:r>
              <a:rPr lang="en-US" sz="3200" dirty="0">
                <a:solidFill>
                  <a:srgbClr val="111111"/>
                </a:solidFill>
              </a:rPr>
              <a:t> </a:t>
            </a:r>
          </a:p>
          <a:p>
            <a:r>
              <a:rPr lang="en-US" sz="3200" dirty="0">
                <a:solidFill>
                  <a:srgbClr val="111111"/>
                </a:solidFill>
              </a:rPr>
              <a:t>L</a:t>
            </a:r>
            <a:r>
              <a:rPr lang="en-US" sz="3200" b="0" i="0" dirty="0">
                <a:solidFill>
                  <a:srgbClr val="111111"/>
                </a:solidFill>
                <a:effectLst/>
              </a:rPr>
              <a:t>eads to functional impairment</a:t>
            </a:r>
          </a:p>
          <a:p>
            <a:r>
              <a:rPr lang="en-US" sz="3200" dirty="0">
                <a:solidFill>
                  <a:srgbClr val="111111"/>
                </a:solidFill>
              </a:rPr>
              <a:t>Affects a person’s daily response to common stressors</a:t>
            </a:r>
          </a:p>
          <a:p>
            <a:r>
              <a:rPr lang="en-US" sz="3200" dirty="0">
                <a:solidFill>
                  <a:srgbClr val="111111"/>
                </a:solidFill>
              </a:rPr>
              <a:t>Affects how a person thinks or feels about self and the world</a:t>
            </a:r>
          </a:p>
          <a:p>
            <a:r>
              <a:rPr lang="en-US" sz="3200" b="0" i="0" dirty="0">
                <a:solidFill>
                  <a:srgbClr val="111111"/>
                </a:solidFill>
                <a:effectLst/>
              </a:rPr>
              <a:t>Symptoms start within 3 months of a stressful event and last no longer than 6 months after the end of the stressful event</a:t>
            </a:r>
          </a:p>
          <a:p>
            <a:r>
              <a:rPr lang="en-US" sz="3200" dirty="0">
                <a:solidFill>
                  <a:srgbClr val="111111"/>
                </a:solidFill>
              </a:rPr>
              <a:t>P</a:t>
            </a:r>
            <a:r>
              <a:rPr lang="en-US" sz="3200" b="0" i="0" dirty="0">
                <a:solidFill>
                  <a:srgbClr val="111111"/>
                </a:solidFill>
                <a:effectLst/>
              </a:rPr>
              <a:t>ersistent or chronic adjustment disorders may continue for more than 6 months, especially if the stressor is ongoing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92935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Presenters’ Contact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u="sng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giorgiojdisalvatore@gmail.com</a:t>
            </a:r>
            <a:endParaRPr lang="en-US" u="sng" dirty="0"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None/>
            </a:pPr>
            <a:r>
              <a:rPr lang="en-US" u="sng" dirty="0"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www.IEE4KIDS.com</a:t>
            </a:r>
          </a:p>
          <a:p>
            <a:pPr marL="0" indent="0">
              <a:buNone/>
            </a:pPr>
            <a:endParaRPr lang="en-US" u="sng" dirty="0">
              <a:solidFill>
                <a:srgbClr val="0000FF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None/>
            </a:pPr>
            <a:r>
              <a:rPr lang="en-US" u="sng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milt@SchoolhouseEducationalServices.com</a:t>
            </a:r>
            <a:endParaRPr lang="en-US" u="sng" dirty="0"/>
          </a:p>
          <a:p>
            <a:pPr marL="0" indent="0">
              <a:buNone/>
            </a:pPr>
            <a:r>
              <a:rPr lang="en-US" u="sng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www.SchoolhouseEducationalServices.com</a:t>
            </a:r>
            <a:endParaRPr lang="en-US" u="sng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6454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2BD0BD9-9C82-A626-069F-5977761C8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Acute Stress Disorder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11C731-0EA1-46CD-2A02-246922B7D9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91800" cy="4351338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US" sz="3000" i="1" u="sng" dirty="0"/>
              <a:t>Acute Stress Disorder (ASD) </a:t>
            </a:r>
            <a:r>
              <a:rPr lang="en-US" sz="3000" dirty="0"/>
              <a:t>results from an acute stress event of greater threat or greater severity (i.e., traumatic, life-threatening)</a:t>
            </a:r>
          </a:p>
          <a:p>
            <a:pPr>
              <a:lnSpc>
                <a:spcPct val="100000"/>
              </a:lnSpc>
            </a:pPr>
            <a:r>
              <a:rPr lang="en-US" sz="3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Examples: bereavement, a serious accident, unexpected loss of employment, domestic dispute, physical assault, natural disaster </a:t>
            </a:r>
          </a:p>
          <a:p>
            <a:pPr>
              <a:lnSpc>
                <a:spcPct val="100000"/>
              </a:lnSpc>
            </a:pPr>
            <a:endParaRPr lang="en-US" sz="30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en-US" sz="3000" dirty="0">
                <a:latin typeface="Calibri" panose="020F0502020204030204" pitchFamily="34" charset="0"/>
                <a:cs typeface="Times New Roman" panose="02020603050405020304" pitchFamily="18" charset="0"/>
              </a:rPr>
              <a:t>Results after 3 days of maladaptive stress response but no more than 30 days</a:t>
            </a:r>
            <a:endParaRPr lang="en-US" sz="3000" dirty="0"/>
          </a:p>
          <a:p>
            <a:pPr>
              <a:lnSpc>
                <a:spcPct val="100000"/>
              </a:lnSpc>
            </a:pPr>
            <a:r>
              <a:rPr lang="en-US" sz="3000" dirty="0"/>
              <a:t>Beyond a month, a re-evaluation of symptoms would take place</a:t>
            </a:r>
          </a:p>
        </p:txBody>
      </p:sp>
    </p:spTree>
    <p:extLst>
      <p:ext uri="{BB962C8B-B14F-4D97-AF65-F5344CB8AC3E}">
        <p14:creationId xmlns:p14="http://schemas.microsoft.com/office/powerpoint/2010/main" val="17223553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05610-7376-F4C6-4F00-C26972493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Post-Traumatic Stress Disorder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73316C-62A5-2AC2-3DC0-4CD8124C47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Triggered by a terrifying or traumatic event</a:t>
            </a:r>
          </a:p>
          <a:p>
            <a:r>
              <a:rPr lang="en-US" sz="2400" dirty="0"/>
              <a:t>Trauma may be experienced or witnessed</a:t>
            </a:r>
          </a:p>
          <a:p>
            <a:r>
              <a:rPr lang="en-US" sz="2400" dirty="0"/>
              <a:t>Reliving of events through: vivid flashbacks, intrusive thoughts or images, nightmares, intense distress at reminders, emotionality, physical sensations of distress, dissociation, detachment, inattention</a:t>
            </a:r>
          </a:p>
          <a:p>
            <a:endParaRPr lang="en-US" sz="2400" dirty="0"/>
          </a:p>
          <a:p>
            <a:r>
              <a:rPr lang="en-US" sz="2400" dirty="0"/>
              <a:t>Uncomplicated PTSD – linked to one major event</a:t>
            </a:r>
          </a:p>
          <a:p>
            <a:r>
              <a:rPr lang="en-US" sz="2400" dirty="0"/>
              <a:t>Complex PTSD – exposure to multiple traumatic events</a:t>
            </a:r>
          </a:p>
          <a:p>
            <a:r>
              <a:rPr lang="en-US" sz="2400" dirty="0"/>
              <a:t>Comorbid PTSD –co-occurring with other disorders</a:t>
            </a:r>
          </a:p>
        </p:txBody>
      </p:sp>
    </p:spTree>
    <p:extLst>
      <p:ext uri="{BB962C8B-B14F-4D97-AF65-F5344CB8AC3E}">
        <p14:creationId xmlns:p14="http://schemas.microsoft.com/office/powerpoint/2010/main" val="61446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978E8-8328-98CE-E105-E3189C2E6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/>
              <a:t>Traumatic Stress Response Over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0DF3BC-1DA0-84CB-4170-3702F433E3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52600"/>
            <a:ext cx="10515600" cy="4424363"/>
          </a:xfrm>
        </p:spPr>
        <p:txBody>
          <a:bodyPr>
            <a:normAutofit/>
          </a:bodyPr>
          <a:lstStyle/>
          <a:p>
            <a:pPr marR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1.      Acute stress symptoms resolves with time – “normal” response </a:t>
            </a:r>
            <a:endParaRPr lang="en-U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2.      Acute Stress Disorder that also resolves</a:t>
            </a:r>
            <a:endParaRPr lang="en-U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3.      Acute Stress Disorder that progresses to PTSD</a:t>
            </a:r>
            <a:endParaRPr lang="en-U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indent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4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4.      Delayed onset PTSD – re-exposure or worsening PTSD</a:t>
            </a:r>
          </a:p>
          <a:p>
            <a:pPr marR="0" indent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2400" dirty="0"/>
          </a:p>
          <a:p>
            <a:r>
              <a:rPr lang="en-US" sz="2400" dirty="0">
                <a:solidFill>
                  <a:srgbClr val="0070C0"/>
                </a:solidFill>
              </a:rPr>
              <a:t>Experiencing dissociation during trauma increases PTSD probability</a:t>
            </a:r>
          </a:p>
          <a:p>
            <a:r>
              <a:rPr lang="en-US" sz="2400" dirty="0"/>
              <a:t>Dissociation may result in amnesia, fugue, derealization, DID</a:t>
            </a:r>
          </a:p>
          <a:p>
            <a:r>
              <a:rPr lang="en-US" sz="2400" dirty="0">
                <a:solidFill>
                  <a:srgbClr val="C00000"/>
                </a:solidFill>
              </a:rPr>
              <a:t>Child abuse is thought to be the root cause of 90% of dissociative events</a:t>
            </a:r>
          </a:p>
          <a:p>
            <a:r>
              <a:rPr lang="en-US" sz="2400" dirty="0"/>
              <a:t>~20% of dissociative experiences lead to PTSD                                      </a:t>
            </a:r>
            <a:r>
              <a:rPr lang="en-US" dirty="0"/>
              <a:t>(APA)</a:t>
            </a:r>
          </a:p>
        </p:txBody>
      </p:sp>
    </p:spTree>
    <p:extLst>
      <p:ext uri="{BB962C8B-B14F-4D97-AF65-F5344CB8AC3E}">
        <p14:creationId xmlns:p14="http://schemas.microsoft.com/office/powerpoint/2010/main" val="14816450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EE97345-461A-68DA-32F2-6FBA0F41FD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4008"/>
          <a:stretch/>
        </p:blipFill>
        <p:spPr>
          <a:xfrm>
            <a:off x="3889387" y="522872"/>
            <a:ext cx="6707853" cy="581225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CAE4B16-7EDF-E7D6-EBD3-CDB3057E7398}"/>
              </a:ext>
            </a:extLst>
          </p:cNvPr>
          <p:cNvSpPr txBox="1"/>
          <p:nvPr/>
        </p:nvSpPr>
        <p:spPr>
          <a:xfrm>
            <a:off x="849875" y="1814280"/>
            <a:ext cx="238089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Our Body’s Protective and Adaptive Responses to Stress</a:t>
            </a:r>
          </a:p>
        </p:txBody>
      </p:sp>
    </p:spTree>
    <p:extLst>
      <p:ext uri="{BB962C8B-B14F-4D97-AF65-F5344CB8AC3E}">
        <p14:creationId xmlns:p14="http://schemas.microsoft.com/office/powerpoint/2010/main" val="42553589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91592-55D1-7FD6-9FD2-FF48BAAB9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Flight-Flight Response: A Protective Response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A85C5EA-ECC9-DC09-6AFD-892B26AA70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0467" y="1690687"/>
            <a:ext cx="6514053" cy="466778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6AD8D88-36FA-6035-CA75-F15B0E855457}"/>
              </a:ext>
            </a:extLst>
          </p:cNvPr>
          <p:cNvSpPr txBox="1"/>
          <p:nvPr/>
        </p:nvSpPr>
        <p:spPr>
          <a:xfrm>
            <a:off x="7526868" y="1690687"/>
            <a:ext cx="3826932" cy="4632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Sympathetic Response</a:t>
            </a:r>
          </a:p>
          <a:p>
            <a:pPr algn="ctr"/>
            <a:endParaRPr lang="en-US" sz="700" b="1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Superior colliculus - orients eyes toward the perpetrator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Periaqueductal grey - lights up to detect threat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Adrenocorticotropic Hormone (ACTH) - released from the brain to release Adrenaline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Adrenaline (epinephrine) – released until the threat is gone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HPA Axis – releases Cortisol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Cortisol – increases metabolism, cardiovascular and inflammatory response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Cortisol – limits memory processing and integration</a:t>
            </a:r>
          </a:p>
        </p:txBody>
      </p:sp>
    </p:spTree>
    <p:extLst>
      <p:ext uri="{BB962C8B-B14F-4D97-AF65-F5344CB8AC3E}">
        <p14:creationId xmlns:p14="http://schemas.microsoft.com/office/powerpoint/2010/main" val="3357247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B099A-F74E-039D-163C-64FCF0970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5891"/>
          </a:xfrm>
        </p:spPr>
        <p:txBody>
          <a:bodyPr/>
          <a:lstStyle/>
          <a:p>
            <a:pPr algn="ctr"/>
            <a:r>
              <a:rPr lang="en-US" dirty="0"/>
              <a:t>Freeze: An Adaptive State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9B32969-5C39-45AF-99F9-981C15DE52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3718" y="1449973"/>
            <a:ext cx="7200082" cy="4482790"/>
          </a:xfrm>
        </p:spPr>
        <p:txBody>
          <a:bodyPr>
            <a:noAutofit/>
          </a:bodyPr>
          <a:lstStyle/>
          <a:p>
            <a:r>
              <a:rPr lang="en-US" sz="1900" dirty="0"/>
              <a:t>Results in significantly traumatic events</a:t>
            </a:r>
          </a:p>
          <a:p>
            <a:pPr lvl="1"/>
            <a:r>
              <a:rPr lang="en-US" sz="1900" dirty="0"/>
              <a:t>Child may be experiencing panic, fear, need to run away, emotionality, need to isolate or withdraw</a:t>
            </a:r>
          </a:p>
          <a:p>
            <a:pPr lvl="1"/>
            <a:r>
              <a:rPr lang="en-US" sz="1900" dirty="0"/>
              <a:t>Child may be experiencing sensory overwhelm and frustration</a:t>
            </a:r>
          </a:p>
          <a:p>
            <a:pPr marL="457200" lvl="1" indent="0">
              <a:buNone/>
            </a:pPr>
            <a:endParaRPr lang="en-US" sz="1000" dirty="0"/>
          </a:p>
          <a:p>
            <a:r>
              <a:rPr lang="en-US" sz="1900" dirty="0"/>
              <a:t>Both sympathetic and parasympathetic nervous systems become heightened, rendering the system frozen, including muscular and metabolic response</a:t>
            </a:r>
          </a:p>
          <a:p>
            <a:pPr lvl="1"/>
            <a:r>
              <a:rPr lang="en-US" sz="1900" dirty="0"/>
              <a:t>No physical response</a:t>
            </a:r>
          </a:p>
          <a:p>
            <a:pPr lvl="1"/>
            <a:r>
              <a:rPr lang="en-US" sz="1900" dirty="0"/>
              <a:t>System shuts off</a:t>
            </a:r>
          </a:p>
          <a:p>
            <a:pPr lvl="1"/>
            <a:r>
              <a:rPr lang="en-US" sz="1900" dirty="0"/>
              <a:t>Renders the person helpless</a:t>
            </a:r>
          </a:p>
          <a:p>
            <a:pPr lvl="1"/>
            <a:r>
              <a:rPr lang="en-US" sz="1900" dirty="0"/>
              <a:t>Disconnect from sensory perception</a:t>
            </a:r>
          </a:p>
          <a:p>
            <a:pPr lvl="1"/>
            <a:r>
              <a:rPr lang="en-US" sz="1900" dirty="0"/>
              <a:t>Dissociation from events</a:t>
            </a:r>
          </a:p>
          <a:p>
            <a:pPr marL="457200" lvl="1" indent="0">
              <a:buNone/>
            </a:pPr>
            <a:endParaRPr lang="en-US" sz="1000" dirty="0"/>
          </a:p>
          <a:p>
            <a:r>
              <a:rPr lang="en-US" sz="1900" dirty="0"/>
              <a:t>Endorphins are released, leading to temporary painlessness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C6E2C3-D513-E75F-FBFE-D5C691E0DD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94" t="9071" r="53767" b="8819"/>
          <a:stretch/>
        </p:blipFill>
        <p:spPr>
          <a:xfrm>
            <a:off x="1371601" y="1566136"/>
            <a:ext cx="2248716" cy="4250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4042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06F2867-0FFA-C102-D498-A2AFDBD04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Impact of Stress Hormones on Memory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33D782A-2E4D-CB99-206D-8BCD4424AD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497" t="6309" r="30007"/>
          <a:stretch/>
        </p:blipFill>
        <p:spPr>
          <a:xfrm>
            <a:off x="4377268" y="2133873"/>
            <a:ext cx="2949164" cy="334122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5FB14EF-1B36-15A7-8600-D42493E29F16}"/>
              </a:ext>
            </a:extLst>
          </p:cNvPr>
          <p:cNvSpPr txBox="1"/>
          <p:nvPr/>
        </p:nvSpPr>
        <p:spPr>
          <a:xfrm>
            <a:off x="767815" y="2005613"/>
            <a:ext cx="328506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Cortisol impairs hippocampus functions (memory encoding and retrieval) and reduces hippocampus size, limiting learning and memory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Cortisol shuts down the integration of memories in the hippocampus – leading to a </a:t>
            </a:r>
            <a:r>
              <a:rPr lang="en-US" sz="2000" i="1" dirty="0"/>
              <a:t>loss of experiential details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F90BADB-C051-E64F-28A2-88F6EFBD3615}"/>
              </a:ext>
            </a:extLst>
          </p:cNvPr>
          <p:cNvSpPr txBox="1">
            <a:spLocks/>
          </p:cNvSpPr>
          <p:nvPr/>
        </p:nvSpPr>
        <p:spPr>
          <a:xfrm>
            <a:off x="7769352" y="2005613"/>
            <a:ext cx="3166533" cy="35977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Adrenaline increases the way the amygdala (brain’s emotional processing center) functions</a:t>
            </a:r>
          </a:p>
          <a:p>
            <a:r>
              <a:rPr lang="en-US" sz="2000" dirty="0"/>
              <a:t>Adrenaline heightens the encoding of emotional memories - leading to </a:t>
            </a:r>
            <a:r>
              <a:rPr lang="en-US" sz="2000" i="1" dirty="0"/>
              <a:t>feeling memories</a:t>
            </a:r>
          </a:p>
          <a:p>
            <a:endParaRPr lang="en-US" sz="1100" i="1" dirty="0"/>
          </a:p>
          <a:p>
            <a:r>
              <a:rPr lang="en-US" sz="2000" dirty="0"/>
              <a:t>In youth who experience chronic stress, memory recall may be impaired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453735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C5EF75AC-DA35-4EB1-8CE2-0B50EFBAF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6460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Brain Networks Impacted by Trauma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9F7DA85-92E1-456E-6669-1DDE462941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53606" y="1938646"/>
            <a:ext cx="5284787" cy="395917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4A55744-5F7F-2C67-EB2C-98C8CA5B0823}"/>
              </a:ext>
            </a:extLst>
          </p:cNvPr>
          <p:cNvSpPr txBox="1"/>
          <p:nvPr/>
        </p:nvSpPr>
        <p:spPr>
          <a:xfrm>
            <a:off x="922789" y="3589858"/>
            <a:ext cx="228607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Default Mode Network: </a:t>
            </a:r>
            <a:r>
              <a:rPr lang="en-US" dirty="0"/>
              <a:t>helps process self-relevant information, directs internal thoughts, processes our memories, and thinks about the future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259A011-37EF-EFE7-EE7C-F852E90D872C}"/>
              </a:ext>
            </a:extLst>
          </p:cNvPr>
          <p:cNvSpPr txBox="1"/>
          <p:nvPr/>
        </p:nvSpPr>
        <p:spPr>
          <a:xfrm>
            <a:off x="3453606" y="1113202"/>
            <a:ext cx="52847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Salience Network: </a:t>
            </a:r>
            <a:r>
              <a:rPr lang="en-US" dirty="0"/>
              <a:t>helps us decide the most important thing to which to respond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FC23C25-0232-6F5D-04A5-E6C955174DA2}"/>
              </a:ext>
            </a:extLst>
          </p:cNvPr>
          <p:cNvSpPr txBox="1"/>
          <p:nvPr/>
        </p:nvSpPr>
        <p:spPr>
          <a:xfrm>
            <a:off x="8983133" y="3589858"/>
            <a:ext cx="237066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Central Executive Network: </a:t>
            </a:r>
            <a:r>
              <a:rPr lang="en-US" dirty="0"/>
              <a:t>helps us with planning, thinking, concentration, attention, short-term memory, problem-solving, &amp; taking action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0797C28-B6A3-7D27-9443-46384E548A2E}"/>
              </a:ext>
            </a:extLst>
          </p:cNvPr>
          <p:cNvSpPr txBox="1"/>
          <p:nvPr/>
        </p:nvSpPr>
        <p:spPr>
          <a:xfrm>
            <a:off x="2366433" y="5979408"/>
            <a:ext cx="7459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Significant disruption and trauma may lead to structural changes in the brain.</a:t>
            </a:r>
          </a:p>
        </p:txBody>
      </p:sp>
    </p:spTree>
    <p:extLst>
      <p:ext uri="{BB962C8B-B14F-4D97-AF65-F5344CB8AC3E}">
        <p14:creationId xmlns:p14="http://schemas.microsoft.com/office/powerpoint/2010/main" val="29305852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14EA1-1985-5E78-E998-EBD4EF5E6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1742"/>
          </a:xfrm>
        </p:spPr>
        <p:txBody>
          <a:bodyPr/>
          <a:lstStyle/>
          <a:p>
            <a:pPr algn="ctr"/>
            <a:r>
              <a:rPr lang="en-US" dirty="0"/>
              <a:t>Lifetime Development of PTSD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D30533-375A-3CC6-AC4F-8EFF820811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5467"/>
            <a:ext cx="10642600" cy="47195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700" dirty="0"/>
              <a:t>Based on </a:t>
            </a:r>
            <a:r>
              <a:rPr lang="en-US" sz="2700" i="1" dirty="0"/>
              <a:t>Adult</a:t>
            </a:r>
            <a:r>
              <a:rPr lang="en-US" sz="2700" dirty="0"/>
              <a:t> studies by Race:</a:t>
            </a:r>
          </a:p>
          <a:p>
            <a:pPr marL="0" indent="0">
              <a:buNone/>
            </a:pPr>
            <a:endParaRPr lang="en-US" sz="500" dirty="0"/>
          </a:p>
          <a:p>
            <a:pPr lvl="1">
              <a:lnSpc>
                <a:spcPct val="100000"/>
              </a:lnSpc>
            </a:pPr>
            <a:r>
              <a:rPr lang="en-US" sz="2300" dirty="0"/>
              <a:t>BIPOC youth and males have greater Adverse Childhood Events (ACEs) scores, experience higher rates of violence, and have greater chronic stress levels</a:t>
            </a:r>
          </a:p>
          <a:p>
            <a:pPr lvl="1">
              <a:lnSpc>
                <a:spcPct val="100000"/>
              </a:lnSpc>
            </a:pPr>
            <a:r>
              <a:rPr lang="en-US" sz="2300" dirty="0"/>
              <a:t>However, Black youth have lower levels of PTSD (2%) than Latino (5%) and White (8%), who also have a higher probability of developing lifetime PTSD. </a:t>
            </a:r>
            <a:r>
              <a:rPr lang="en-US" sz="2300" b="0" i="0" dirty="0">
                <a:solidFill>
                  <a:srgbClr val="4A4A4A"/>
                </a:solidFill>
                <a:effectLst/>
              </a:rPr>
              <a:t>(</a:t>
            </a:r>
            <a:r>
              <a:rPr lang="en-US" sz="2300" b="0" i="0" dirty="0">
                <a:effectLst/>
              </a:rPr>
              <a:t>Milan, S. et al, 2013, </a:t>
            </a:r>
            <a:r>
              <a:rPr lang="en-US" sz="2300" dirty="0"/>
              <a:t>Elkins, J et al, 2019</a:t>
            </a:r>
            <a:r>
              <a:rPr lang="en-US" sz="2300" b="0" i="0" dirty="0">
                <a:effectLst/>
              </a:rPr>
              <a:t>)</a:t>
            </a:r>
          </a:p>
          <a:p>
            <a:pPr lvl="2">
              <a:lnSpc>
                <a:spcPct val="100000"/>
              </a:lnSpc>
            </a:pPr>
            <a:r>
              <a:rPr lang="en-US" sz="1900" dirty="0"/>
              <a:t>Resilience – adapting to adversity, trauma, tragedy, threats or stressors</a:t>
            </a:r>
          </a:p>
          <a:p>
            <a:pPr lvl="2">
              <a:lnSpc>
                <a:spcPct val="100000"/>
              </a:lnSpc>
            </a:pPr>
            <a:r>
              <a:rPr lang="en-US" sz="1900" dirty="0"/>
              <a:t>For BIPOC, resilience may simply develop as an act of resistance and survival</a:t>
            </a:r>
          </a:p>
          <a:p>
            <a:pPr lvl="2">
              <a:lnSpc>
                <a:spcPct val="100000"/>
              </a:lnSpc>
            </a:pPr>
            <a:r>
              <a:rPr lang="en-US" sz="1900" b="0" i="0" dirty="0">
                <a:effectLst/>
              </a:rPr>
              <a:t>Protective factors include positive messaging and collective efficacy</a:t>
            </a:r>
          </a:p>
          <a:p>
            <a:pPr marL="914400" lvl="2" indent="0">
              <a:lnSpc>
                <a:spcPct val="100000"/>
              </a:lnSpc>
              <a:buNone/>
            </a:pPr>
            <a:endParaRPr lang="en-US" sz="800" dirty="0"/>
          </a:p>
          <a:p>
            <a:pPr marL="457200" lvl="1" indent="0">
              <a:lnSpc>
                <a:spcPct val="100000"/>
              </a:lnSpc>
              <a:buNone/>
            </a:pPr>
            <a:r>
              <a:rPr lang="en-US" sz="2300" dirty="0"/>
              <a:t>* Thus, violence exposure, and social or cognitive factors predict behavioral response better than it does PTSD development</a:t>
            </a:r>
          </a:p>
        </p:txBody>
      </p:sp>
    </p:spTree>
    <p:extLst>
      <p:ext uri="{BB962C8B-B14F-4D97-AF65-F5344CB8AC3E}">
        <p14:creationId xmlns:p14="http://schemas.microsoft.com/office/powerpoint/2010/main" val="2051190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2D8117-4A4B-73CC-F9D3-57633E191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281998"/>
          </a:xfrm>
        </p:spPr>
        <p:txBody>
          <a:bodyPr/>
          <a:lstStyle/>
          <a:p>
            <a:pPr algn="ctr"/>
            <a:r>
              <a:rPr lang="en-US" dirty="0"/>
              <a:t>Feeling of Stress vs. Feeling of Anxiety</a:t>
            </a:r>
          </a:p>
        </p:txBody>
      </p:sp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FEFCE517-A083-369E-31DB-1E6AAA2234E7}"/>
              </a:ext>
            </a:extLst>
          </p:cNvPr>
          <p:cNvSpPr/>
          <p:nvPr/>
        </p:nvSpPr>
        <p:spPr>
          <a:xfrm>
            <a:off x="2853266" y="1690688"/>
            <a:ext cx="4470400" cy="4368800"/>
          </a:xfrm>
          <a:prstGeom prst="flowChartConnector">
            <a:avLst/>
          </a:prstGeom>
          <a:solidFill>
            <a:schemeClr val="bg1">
              <a:alpha val="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7B820391-9F40-8692-6E9A-43CF40890D94}"/>
              </a:ext>
            </a:extLst>
          </p:cNvPr>
          <p:cNvSpPr/>
          <p:nvPr/>
        </p:nvSpPr>
        <p:spPr>
          <a:xfrm>
            <a:off x="5037666" y="1690688"/>
            <a:ext cx="4470400" cy="4368800"/>
          </a:xfrm>
          <a:prstGeom prst="flowChartConnector">
            <a:avLst/>
          </a:prstGeom>
          <a:solidFill>
            <a:schemeClr val="bg1">
              <a:alpha val="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3B6D68-F2A2-CC13-24FD-8C787217186C}"/>
              </a:ext>
            </a:extLst>
          </p:cNvPr>
          <p:cNvSpPr txBox="1"/>
          <p:nvPr/>
        </p:nvSpPr>
        <p:spPr>
          <a:xfrm>
            <a:off x="3992421" y="1920224"/>
            <a:ext cx="16086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Response to environmental or physical trigger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E6F5024-2206-33C2-FCBD-3940D5A4A4B1}"/>
              </a:ext>
            </a:extLst>
          </p:cNvPr>
          <p:cNvSpPr txBox="1"/>
          <p:nvPr/>
        </p:nvSpPr>
        <p:spPr>
          <a:xfrm>
            <a:off x="7095838" y="1961750"/>
            <a:ext cx="17887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Response to mental or “feeling” trigger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5A1F29-BBC5-7A5E-EF0B-6AE49B04D0DC}"/>
              </a:ext>
            </a:extLst>
          </p:cNvPr>
          <p:cNvSpPr txBox="1"/>
          <p:nvPr/>
        </p:nvSpPr>
        <p:spPr>
          <a:xfrm>
            <a:off x="5387205" y="2548846"/>
            <a:ext cx="16086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Feelings of stress and worry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D2D0E87-76C5-548C-8194-FC91F9F3EF73}"/>
              </a:ext>
            </a:extLst>
          </p:cNvPr>
          <p:cNvSpPr txBox="1"/>
          <p:nvPr/>
        </p:nvSpPr>
        <p:spPr>
          <a:xfrm>
            <a:off x="7323666" y="4298911"/>
            <a:ext cx="19434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Heightens the stress response, turning a trigger into a bigger </a:t>
            </a:r>
          </a:p>
          <a:p>
            <a:r>
              <a:rPr lang="en-US" dirty="0"/>
              <a:t>worry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E303F1D-D598-1941-8380-9E594ACDFD2C}"/>
              </a:ext>
            </a:extLst>
          </p:cNvPr>
          <p:cNvSpPr txBox="1"/>
          <p:nvPr/>
        </p:nvSpPr>
        <p:spPr>
          <a:xfrm>
            <a:off x="2925430" y="3380643"/>
            <a:ext cx="21339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Trigger can be a passing thought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A3EF351-5621-9500-7E67-B3C013F6AD49}"/>
              </a:ext>
            </a:extLst>
          </p:cNvPr>
          <p:cNvSpPr txBox="1"/>
          <p:nvPr/>
        </p:nvSpPr>
        <p:spPr>
          <a:xfrm>
            <a:off x="7435839" y="3127626"/>
            <a:ext cx="17887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 feeling of excessive worry or distress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3D80599-FD9F-2F54-2C64-4769A2D28CC0}"/>
              </a:ext>
            </a:extLst>
          </p:cNvPr>
          <p:cNvSpPr txBox="1"/>
          <p:nvPr/>
        </p:nvSpPr>
        <p:spPr>
          <a:xfrm>
            <a:off x="3030496" y="4287064"/>
            <a:ext cx="21339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Feel stress at a level that is proportional to the trigger causing it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944053E-F76B-48C8-00CE-A2099EA4CCC4}"/>
              </a:ext>
            </a:extLst>
          </p:cNvPr>
          <p:cNvSpPr txBox="1"/>
          <p:nvPr/>
        </p:nvSpPr>
        <p:spPr>
          <a:xfrm>
            <a:off x="5387205" y="3579286"/>
            <a:ext cx="16086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Psychosomatic </a:t>
            </a:r>
          </a:p>
          <a:p>
            <a:pPr algn="ctr"/>
            <a:r>
              <a:rPr lang="en-US" dirty="0"/>
              <a:t>responses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A689131-2415-8C65-9AF2-3366FE750C0F}"/>
              </a:ext>
            </a:extLst>
          </p:cNvPr>
          <p:cNvSpPr txBox="1"/>
          <p:nvPr/>
        </p:nvSpPr>
        <p:spPr>
          <a:xfrm>
            <a:off x="977091" y="3952476"/>
            <a:ext cx="178444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Severity and chronic presentation of stressors leads to the potential development of a Stress-Related Disorder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97D4B74-556B-CCA5-2BFF-48D46DD4891F}"/>
              </a:ext>
            </a:extLst>
          </p:cNvPr>
          <p:cNvSpPr txBox="1"/>
          <p:nvPr/>
        </p:nvSpPr>
        <p:spPr>
          <a:xfrm>
            <a:off x="9730795" y="3952476"/>
            <a:ext cx="178444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Severity and chronic presentation of anxiety leads to the potential development of an Anxiety-Related Disorder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9B1FA97-3851-B964-70DB-F3C122407E75}"/>
              </a:ext>
            </a:extLst>
          </p:cNvPr>
          <p:cNvCxnSpPr>
            <a:cxnSpLocks/>
          </p:cNvCxnSpPr>
          <p:nvPr/>
        </p:nvCxnSpPr>
        <p:spPr>
          <a:xfrm>
            <a:off x="9605432" y="3272953"/>
            <a:ext cx="716304" cy="60213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5AACAFE-2F9B-04ED-660B-F62CD5D64EA8}"/>
              </a:ext>
            </a:extLst>
          </p:cNvPr>
          <p:cNvCxnSpPr>
            <a:cxnSpLocks/>
          </p:cNvCxnSpPr>
          <p:nvPr/>
        </p:nvCxnSpPr>
        <p:spPr>
          <a:xfrm flipH="1">
            <a:off x="1943100" y="3272953"/>
            <a:ext cx="806936" cy="60213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ADE6FEFC-2E0A-2973-79B9-9B54430F2855}"/>
              </a:ext>
            </a:extLst>
          </p:cNvPr>
          <p:cNvSpPr txBox="1"/>
          <p:nvPr/>
        </p:nvSpPr>
        <p:spPr>
          <a:xfrm>
            <a:off x="5387205" y="4460307"/>
            <a:ext cx="16086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Crossover </a:t>
            </a:r>
          </a:p>
          <a:p>
            <a:pPr algn="ctr"/>
            <a:r>
              <a:rPr lang="en-US" dirty="0"/>
              <a:t>symptoms</a:t>
            </a:r>
          </a:p>
        </p:txBody>
      </p:sp>
    </p:spTree>
    <p:extLst>
      <p:ext uri="{BB962C8B-B14F-4D97-AF65-F5344CB8AC3E}">
        <p14:creationId xmlns:p14="http://schemas.microsoft.com/office/powerpoint/2010/main" val="33344402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34760-DD09-4BEF-BBD7-33589326B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Disclosure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23161A-6A2A-4250-8780-489223FDE2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Giorgio Jovani di Salvatore is the author of the CASS</a:t>
            </a:r>
            <a:endParaRPr lang="en-US" dirty="0"/>
          </a:p>
          <a:p>
            <a:endParaRPr lang="en-US" dirty="0"/>
          </a:p>
          <a:p>
            <a:r>
              <a:rPr lang="en-US" dirty="0"/>
              <a:t>Milton J. Dehn is CEO and co-owner of Schoolhouse Educational Services, the publisher of the assessment product (the CASS) discussed in this presentation. </a:t>
            </a:r>
          </a:p>
          <a:p>
            <a:endParaRPr lang="it-IT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5160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29E02-347D-BBD5-F7D0-ADD1EBCB5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657" y="365125"/>
            <a:ext cx="10686143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Adverse Childhood Experiences (ACE) Checklist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BC1B23-2B16-442F-632F-1E6DE63385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085644"/>
          </a:xfrm>
        </p:spPr>
        <p:txBody>
          <a:bodyPr>
            <a:normAutofit lnSpcReduction="10000"/>
          </a:bodyPr>
          <a:lstStyle/>
          <a:p>
            <a:r>
              <a:rPr lang="en-US" sz="2600" dirty="0"/>
              <a:t>10 question Checklist of ACEs</a:t>
            </a:r>
          </a:p>
          <a:p>
            <a:r>
              <a:rPr lang="en-US" sz="2600" dirty="0"/>
              <a:t>Based on 1995-1997 study by the CDE and Kaiser Permanente</a:t>
            </a:r>
          </a:p>
          <a:p>
            <a:r>
              <a:rPr lang="en-US" sz="2600" dirty="0"/>
              <a:t>Identified ACEs that happen in clusters, lead to distress, lead to addictive and high-risk behaviors in adulthood, and which increase the likelihood of developing mental health conditions</a:t>
            </a:r>
          </a:p>
          <a:p>
            <a:r>
              <a:rPr lang="en-US" sz="2600" dirty="0"/>
              <a:t>Based on the number of ACEs, a probability of health risk is offered</a:t>
            </a:r>
          </a:p>
          <a:p>
            <a:r>
              <a:rPr lang="en-US" sz="2600" dirty="0"/>
              <a:t>Identifies high health risk in the future</a:t>
            </a:r>
          </a:p>
          <a:p>
            <a:r>
              <a:rPr lang="en-US" sz="2600" dirty="0"/>
              <a:t>Does not identify problem behaviors or change over time</a:t>
            </a:r>
          </a:p>
          <a:p>
            <a:r>
              <a:rPr lang="en-US" sz="2600" dirty="0"/>
              <a:t>Useful for MH programming and services</a:t>
            </a:r>
          </a:p>
        </p:txBody>
      </p:sp>
    </p:spTree>
    <p:extLst>
      <p:ext uri="{BB962C8B-B14F-4D97-AF65-F5344CB8AC3E}">
        <p14:creationId xmlns:p14="http://schemas.microsoft.com/office/powerpoint/2010/main" val="18303423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C9B9EB-425C-F682-2852-C1AD916989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88732"/>
            <a:ext cx="10515600" cy="5341618"/>
          </a:xfrm>
        </p:spPr>
        <p:txBody>
          <a:bodyPr>
            <a:normAutofit/>
          </a:bodyPr>
          <a:lstStyle/>
          <a:p>
            <a:pPr marL="0" marR="0" lvl="0" indent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Trauma Symptom Scales for Children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Childhood Trauma Questionnaire: A retrospective self-report for ages 12+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Trauma Symptom Checklist for Children –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Self-Report for ages 8-16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Trauma Symptom Checklist for Young Children™ – Caretaker ratings for ages 3-12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Baron Emotional Quotient Inventory Youth Version – Self rating for ages 7-18 (subscale quotient on reported stress management)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Profile of Mood States 2</a:t>
            </a:r>
            <a:r>
              <a:rPr lang="en-US" sz="2400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nd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Edition – Self rating for ages 13-50+ (subscale quotient on reported tension-anxiety)</a:t>
            </a: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Feifer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Assessment of Childhood Trauma – Teacher rating for ages 4-18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36387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62ABA-61E1-0A70-A0CF-6EB872F96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080803"/>
          </a:xfrm>
        </p:spPr>
        <p:txBody>
          <a:bodyPr>
            <a:normAutofit/>
          </a:bodyPr>
          <a:lstStyle/>
          <a:p>
            <a:r>
              <a:rPr lang="en-US" sz="3600" dirty="0"/>
              <a:t>Comprehensive Assessment of Student Stress (CASS)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27AAB4-E619-2A74-AAA2-5637CBCEA6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7926"/>
            <a:ext cx="10515600" cy="4699037"/>
          </a:xfrm>
        </p:spPr>
        <p:txBody>
          <a:bodyPr>
            <a:noAutofit/>
          </a:bodyPr>
          <a:lstStyle/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CASS answers the questions:</a:t>
            </a: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6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Is the student experiencing a high level of stress? (overall scale rating)</a:t>
            </a:r>
            <a:endParaRPr lang="en-US" sz="2600" dirty="0">
              <a:solidFill>
                <a:srgbClr val="22222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6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How is the student presently responding to stress? (affectively, behaviorally, cognitively, physically)</a:t>
            </a:r>
            <a:endParaRPr lang="en-US" sz="2600" dirty="0">
              <a:solidFill>
                <a:srgbClr val="22222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6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How well is the student coping with current stress? (functional impairment)</a:t>
            </a:r>
            <a:endParaRPr lang="en-US" sz="2600" dirty="0">
              <a:solidFill>
                <a:srgbClr val="22222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6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If next-level analysis is conducted, does the student meet DSM-5 criteria for stress- and trauma-related disorders?</a:t>
            </a:r>
            <a:endParaRPr lang="en-US" sz="2600" dirty="0">
              <a:solidFill>
                <a:srgbClr val="22222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6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What interventions or strategies most appropriately support symptom improvement?</a:t>
            </a:r>
            <a:endParaRPr lang="en-US" sz="2600" dirty="0">
              <a:solidFill>
                <a:srgbClr val="22222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48966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CC41F-01BD-E764-04D2-B3FCF30D6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Comprehensive Assessment of Student Stress (CASS)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33A2A1-0D8C-7449-2CD7-505F969731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737360"/>
            <a:ext cx="10602191" cy="4439603"/>
          </a:xfrm>
        </p:spPr>
        <p:txBody>
          <a:bodyPr>
            <a:normAutofit/>
          </a:bodyPr>
          <a:lstStyle/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Scale uses: </a:t>
            </a: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300" dirty="0">
              <a:solidFill>
                <a:srgbClr val="222222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As a universal screener in a multi-tiered system of supports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As a youth stress screener when a stressful or traumatic event has affected a school or community in part or as a whole (e.g., violent act, natural disaster, community trauma, etc.)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identify strategies for stress reduction and behavioral management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evaluate the development of stress- or trauma-related disorders: Adjustment Disorder, Acute Stress Disorder, PTSD in children</a:t>
            </a: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 a baseline for ERMHS monitoring of intervention effectiveness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monitor effectiveness of outside intervention on school functioning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4181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F4BA9-9C27-9D33-36A5-4619EE935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CASS Format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FFD975-A1C4-7B46-5CCD-8ECC6FEF34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Ages 5-19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Parent, Teacher, and Student Rating Forms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60 to 68 items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There will be a Spanish Parent Form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Entirely digital, app-based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Can be screener or individual assessment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Can be used to monitor change</a:t>
            </a:r>
          </a:p>
        </p:txBody>
      </p:sp>
    </p:spTree>
    <p:extLst>
      <p:ext uri="{BB962C8B-B14F-4D97-AF65-F5344CB8AC3E}">
        <p14:creationId xmlns:p14="http://schemas.microsoft.com/office/powerpoint/2010/main" val="31524563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F7D64-3B0F-9899-7635-DEAE8BBB7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CASS Structure - Factors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B1AB06-6EC6-A0AA-DC53-CAFEB35ECB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Affective</a:t>
            </a:r>
          </a:p>
          <a:p>
            <a:r>
              <a:rPr lang="en-US" dirty="0"/>
              <a:t>Behavioral</a:t>
            </a:r>
          </a:p>
          <a:p>
            <a:r>
              <a:rPr lang="en-US" dirty="0"/>
              <a:t>Cognitive</a:t>
            </a:r>
          </a:p>
          <a:p>
            <a:r>
              <a:rPr lang="en-US" dirty="0"/>
              <a:t>Physical</a:t>
            </a:r>
          </a:p>
          <a:p>
            <a:r>
              <a:rPr lang="en-US" dirty="0"/>
              <a:t>Functional impairment </a:t>
            </a:r>
          </a:p>
          <a:p>
            <a:r>
              <a:rPr lang="en-US" dirty="0"/>
              <a:t>DSM stress and trauma symptoms</a:t>
            </a:r>
          </a:p>
          <a:p>
            <a:r>
              <a:rPr lang="en-US" dirty="0"/>
              <a:t>Total Score </a:t>
            </a:r>
          </a:p>
        </p:txBody>
      </p:sp>
    </p:spTree>
    <p:extLst>
      <p:ext uri="{BB962C8B-B14F-4D97-AF65-F5344CB8AC3E}">
        <p14:creationId xmlns:p14="http://schemas.microsoft.com/office/powerpoint/2010/main" val="35196205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6E47C-089E-E4B8-E5FD-4697EBCA3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CASS Total Raw Scores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E664421-C01E-4DE2-0F9B-1DB444B29E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1501417"/>
              </p:ext>
            </p:extLst>
          </p:nvPr>
        </p:nvGraphicFramePr>
        <p:xfrm>
          <a:off x="838200" y="1737360"/>
          <a:ext cx="10515600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178536024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1616674324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413904660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3855717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Parent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Teacher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Student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47129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4000" i="1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442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332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188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91055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4000" dirty="0"/>
                        <a:t>Mean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60.85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53.62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72.40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06806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4000" dirty="0"/>
                        <a:t>SD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34.51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34.76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38.95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7992999"/>
                  </a:ext>
                </a:extLst>
              </a:tr>
              <a:tr h="741680">
                <a:tc gridSpan="4">
                  <a:txBody>
                    <a:bodyPr/>
                    <a:lstStyle/>
                    <a:p>
                      <a:pPr marL="571500" indent="-571500">
                        <a:buFont typeface="Arial" panose="020B0604020202020204" pitchFamily="34" charset="0"/>
                        <a:buChar char="•"/>
                      </a:pPr>
                      <a:r>
                        <a:rPr lang="en-US" sz="4000" dirty="0"/>
                        <a:t>The 3 forms have different number of items.</a:t>
                      </a:r>
                    </a:p>
                    <a:p>
                      <a:pPr marL="571500" indent="-571500">
                        <a:buFont typeface="Arial" panose="020B0604020202020204" pitchFamily="34" charset="0"/>
                        <a:buChar char="•"/>
                      </a:pPr>
                      <a:r>
                        <a:rPr lang="en-US" sz="4000" dirty="0"/>
                        <a:t>The higher the score the higher the stress.</a:t>
                      </a:r>
                    </a:p>
                    <a:p>
                      <a:pPr marL="571500" indent="-571500">
                        <a:buFont typeface="Arial" panose="020B0604020202020204" pitchFamily="34" charset="0"/>
                        <a:buChar char="•"/>
                      </a:pPr>
                      <a:r>
                        <a:rPr lang="en-US" sz="4000" dirty="0"/>
                        <a:t>Distribution skewed; majority have low scores.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02265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707737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6E47C-089E-E4B8-E5FD-4697EBCA3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CASS Total Raw Scores by Age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E664421-C01E-4DE2-0F9B-1DB444B29E9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908780"/>
          <a:ext cx="10515600" cy="484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178536024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1616674324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413904660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3855717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Parent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Teacher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Student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47129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4000" i="0" dirty="0"/>
                        <a:t>5-7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54.25 (119)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60.96 (104)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91055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4000" dirty="0"/>
                        <a:t>8-10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62.43 (112)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49.11 (106)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06806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4000" dirty="0"/>
                        <a:t>11-13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58.57 (107)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49.79 (53)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68.89 (81)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65096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4000" dirty="0"/>
                        <a:t>14-18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69.05 (107)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51.71 (69)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78.83 (68)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79929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4000" dirty="0"/>
                        <a:t>Mean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60.85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53.62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72.40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8101499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r>
                        <a:rPr lang="en-US" sz="4000" dirty="0"/>
                        <a:t>Increase with age except teacher form results.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96754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085898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6E47C-089E-E4B8-E5FD-4697EBCA3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CASS Total Raw Scores by Gender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E664421-C01E-4DE2-0F9B-1DB444B29E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4301692"/>
              </p:ext>
            </p:extLst>
          </p:nvPr>
        </p:nvGraphicFramePr>
        <p:xfrm>
          <a:off x="838200" y="1908780"/>
          <a:ext cx="10515600" cy="3444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178536024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1616674324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413904660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3855717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Parent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Teacher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Student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47129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4000" dirty="0"/>
                        <a:t>Male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69.02 (228)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56.89 (173)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67.22 (93)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65096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4000" dirty="0"/>
                        <a:t>Female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59.61 (214)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50.05 (159)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77.47 (95)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79929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4000" dirty="0"/>
                        <a:t>Mean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60.85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53.62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72.40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8101499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r>
                        <a:rPr lang="en-US" sz="4000" dirty="0"/>
                        <a:t>Only self-report females are higher.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96754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005675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6E47C-089E-E4B8-E5FD-4697EBCA3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CASS Total Raw Scores by Race/Ethnicity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E664421-C01E-4DE2-0F9B-1DB444B29E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4793480"/>
              </p:ext>
            </p:extLst>
          </p:nvPr>
        </p:nvGraphicFramePr>
        <p:xfrm>
          <a:off x="838200" y="1737360"/>
          <a:ext cx="10515600" cy="4693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178536024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1616674324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413904660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3855717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Parent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Teacher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Student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47129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i="0" dirty="0"/>
                        <a:t>White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58.22 (334)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49.42 (180)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71.17 (151)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91055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African-Amer.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70.68 (29)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60.45 (64)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68.92 (13)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06806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Hispanic/Latino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73.61 (31)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51.34 (50)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83.33 (12)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65096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Mixed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61.90 (33)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64.27 (33)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80.66 (12)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79929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Asian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71.80 (15)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28204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Mean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60.85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53.62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72.40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8101499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r>
                        <a:rPr lang="en-US" sz="2800" dirty="0"/>
                        <a:t>Teachers report lower stress for Hispanics. Whites higher on self-report.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96754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39505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34760-DD09-4BEF-BBD7-33589326B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Disclosure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23161A-6A2A-4250-8780-489223FDE2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presentation will explicitly talk about various forms of stressors and trauma</a:t>
            </a:r>
          </a:p>
          <a:p>
            <a:r>
              <a:rPr lang="en-US" dirty="0"/>
              <a:t>Although care has been taken to minimize potential triggers, words, content and graphics may trigger some audience members.</a:t>
            </a:r>
          </a:p>
          <a:p>
            <a:r>
              <a:rPr lang="en-US" dirty="0"/>
              <a:t>Please take mindful notice of your level of response to content material and take action to care for your needs as they arise.</a:t>
            </a:r>
          </a:p>
          <a:p>
            <a:r>
              <a:rPr lang="en-US" dirty="0"/>
              <a:t>It is our hope that you this webinar will offer you information that will aid you in and your students in understanding and managing stress and trauma responses.</a:t>
            </a:r>
          </a:p>
          <a:p>
            <a:endParaRPr lang="it-IT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27541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6E47C-089E-E4B8-E5FD-4697EBCA3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CASS Total Raw Scores by Parent Education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E664421-C01E-4DE2-0F9B-1DB444B29E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9573191"/>
              </p:ext>
            </p:extLst>
          </p:nvPr>
        </p:nvGraphicFramePr>
        <p:xfrm>
          <a:off x="1878434" y="1875223"/>
          <a:ext cx="8163186" cy="41312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1062">
                  <a:extLst>
                    <a:ext uri="{9D8B030D-6E8A-4147-A177-3AD203B41FA5}">
                      <a16:colId xmlns:a16="http://schemas.microsoft.com/office/drawing/2014/main" val="178536024"/>
                    </a:ext>
                  </a:extLst>
                </a:gridCol>
                <a:gridCol w="2721062">
                  <a:extLst>
                    <a:ext uri="{9D8B030D-6E8A-4147-A177-3AD203B41FA5}">
                      <a16:colId xmlns:a16="http://schemas.microsoft.com/office/drawing/2014/main" val="1616674324"/>
                    </a:ext>
                  </a:extLst>
                </a:gridCol>
                <a:gridCol w="2721062">
                  <a:extLst>
                    <a:ext uri="{9D8B030D-6E8A-4147-A177-3AD203B41FA5}">
                      <a16:colId xmlns:a16="http://schemas.microsoft.com/office/drawing/2014/main" val="413904660"/>
                    </a:ext>
                  </a:extLst>
                </a:gridCol>
              </a:tblGrid>
              <a:tr h="70534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Parent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Teacher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4712920"/>
                  </a:ext>
                </a:extLst>
              </a:tr>
              <a:tr h="570992">
                <a:tc>
                  <a:txBody>
                    <a:bodyPr/>
                    <a:lstStyle/>
                    <a:p>
                      <a:r>
                        <a:rPr lang="en-US" sz="2800" i="0" dirty="0"/>
                        <a:t>&lt;High School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87.16 (24)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9105526"/>
                  </a:ext>
                </a:extLst>
              </a:tr>
              <a:tr h="570992">
                <a:tc>
                  <a:txBody>
                    <a:bodyPr/>
                    <a:lstStyle/>
                    <a:p>
                      <a:r>
                        <a:rPr lang="en-US" sz="2800" dirty="0"/>
                        <a:t>High School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62.94 (38)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63.72 (54)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0680610"/>
                  </a:ext>
                </a:extLst>
              </a:tr>
              <a:tr h="570992">
                <a:tc>
                  <a:txBody>
                    <a:bodyPr/>
                    <a:lstStyle/>
                    <a:p>
                      <a:r>
                        <a:rPr lang="en-US" sz="2800" dirty="0"/>
                        <a:t>Some College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71 (41)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40.86 (20)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6509600"/>
                  </a:ext>
                </a:extLst>
              </a:tr>
              <a:tr h="570992">
                <a:tc>
                  <a:txBody>
                    <a:bodyPr/>
                    <a:lstStyle/>
                    <a:p>
                      <a:r>
                        <a:rPr lang="en-US" sz="2800" dirty="0"/>
                        <a:t>College or Grad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59.58 (362)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45.41 (20)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7992999"/>
                  </a:ext>
                </a:extLst>
              </a:tr>
              <a:tr h="570992">
                <a:tc>
                  <a:txBody>
                    <a:bodyPr/>
                    <a:lstStyle/>
                    <a:p>
                      <a:r>
                        <a:rPr lang="en-US" sz="2800" dirty="0"/>
                        <a:t>Mean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60.85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53.62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8101499"/>
                  </a:ext>
                </a:extLst>
              </a:tr>
              <a:tr h="570992">
                <a:tc gridSpan="3">
                  <a:txBody>
                    <a:bodyPr/>
                    <a:lstStyle/>
                    <a:p>
                      <a:r>
                        <a:rPr lang="en-US" sz="2800" dirty="0"/>
                        <a:t>More stress when parent educ. is lower.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96754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533406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6E47C-089E-E4B8-E5FD-4697EBCA3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CASS Total Raw Scores by Disorder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E664421-C01E-4DE2-0F9B-1DB444B29E9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908780"/>
          <a:ext cx="10357884" cy="307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9471">
                  <a:extLst>
                    <a:ext uri="{9D8B030D-6E8A-4147-A177-3AD203B41FA5}">
                      <a16:colId xmlns:a16="http://schemas.microsoft.com/office/drawing/2014/main" val="178536024"/>
                    </a:ext>
                  </a:extLst>
                </a:gridCol>
                <a:gridCol w="2589471">
                  <a:extLst>
                    <a:ext uri="{9D8B030D-6E8A-4147-A177-3AD203B41FA5}">
                      <a16:colId xmlns:a16="http://schemas.microsoft.com/office/drawing/2014/main" val="1616674324"/>
                    </a:ext>
                  </a:extLst>
                </a:gridCol>
                <a:gridCol w="2589471">
                  <a:extLst>
                    <a:ext uri="{9D8B030D-6E8A-4147-A177-3AD203B41FA5}">
                      <a16:colId xmlns:a16="http://schemas.microsoft.com/office/drawing/2014/main" val="413904660"/>
                    </a:ext>
                  </a:extLst>
                </a:gridCol>
                <a:gridCol w="2589471">
                  <a:extLst>
                    <a:ext uri="{9D8B030D-6E8A-4147-A177-3AD203B41FA5}">
                      <a16:colId xmlns:a16="http://schemas.microsoft.com/office/drawing/2014/main" val="26904516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Parent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Teacher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Student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47129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i="0" dirty="0"/>
                        <a:t>Anxiety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99.15 (44)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86.5 (16)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99.15 (44)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91055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dirty="0"/>
                        <a:t>ADHD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87.72 (49)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71.06 (29)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87.72 (49)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06806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dirty="0"/>
                        <a:t>Mean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60.85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53.62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72.40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8101499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96754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29673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12407-94C1-EEE0-C95A-6F9DCDAD3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Standardization Assistance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B84686-0981-8EFC-CD11-48086C2497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If you can provide/refer subjects for standardization, please contact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hlinkClick r:id="rId2"/>
              </a:rPr>
              <a:t>Milt@SchoolhouseEducationalServices.com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Release of the CASS is planned for fall 2023</a:t>
            </a:r>
          </a:p>
        </p:txBody>
      </p:sp>
    </p:spTree>
    <p:extLst>
      <p:ext uri="{BB962C8B-B14F-4D97-AF65-F5344CB8AC3E}">
        <p14:creationId xmlns:p14="http://schemas.microsoft.com/office/powerpoint/2010/main" val="350150677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27BA0-3EF1-240D-36A7-24796A28C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206637"/>
          </a:xfrm>
        </p:spPr>
        <p:txBody>
          <a:bodyPr/>
          <a:lstStyle/>
          <a:p>
            <a:r>
              <a:rPr lang="en-US" dirty="0"/>
              <a:t>Stress Management vs. Crisis Response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D5AAB0-73D0-161A-0E75-1DD46556E2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b="1" dirty="0"/>
              <a:t>Stress Management:</a:t>
            </a:r>
            <a:r>
              <a:rPr lang="en-US" dirty="0"/>
              <a:t> </a:t>
            </a:r>
          </a:p>
          <a:p>
            <a:pPr marL="0" indent="0" algn="just">
              <a:buNone/>
            </a:pPr>
            <a:endParaRPr lang="en-US" sz="600" dirty="0"/>
          </a:p>
          <a:p>
            <a:pPr marL="514350" indent="-514350">
              <a:buFont typeface="+mj-lt"/>
              <a:buAutoNum type="arabicPeriod"/>
            </a:pPr>
            <a:r>
              <a:rPr lang="en-US" i="1" dirty="0"/>
              <a:t>Improve Health: </a:t>
            </a:r>
            <a:r>
              <a:rPr lang="en-US" dirty="0"/>
              <a:t>eat well, drink well, sleep well, health checks</a:t>
            </a:r>
          </a:p>
          <a:p>
            <a:pPr marL="514350" indent="-514350">
              <a:buFont typeface="+mj-lt"/>
              <a:buAutoNum type="arabicPeriod"/>
            </a:pPr>
            <a:r>
              <a:rPr lang="en-US" i="1" dirty="0"/>
              <a:t>Physical Movement</a:t>
            </a:r>
            <a:r>
              <a:rPr lang="en-US" dirty="0"/>
              <a:t>: sports, walking, ancestral movement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i="1" dirty="0"/>
              <a:t>Establish Rituals</a:t>
            </a:r>
            <a:r>
              <a:rPr lang="en-US" dirty="0"/>
              <a:t>: daily routines, grounding practices, use of tokens, totem reminders, mantras, prayer</a:t>
            </a:r>
          </a:p>
          <a:p>
            <a:pPr marL="514350" indent="-514350">
              <a:buFont typeface="+mj-lt"/>
              <a:buAutoNum type="arabicPeriod"/>
            </a:pPr>
            <a:r>
              <a:rPr lang="en-US" i="1" dirty="0"/>
              <a:t>Social Connectivity</a:t>
            </a:r>
            <a:r>
              <a:rPr lang="en-US" dirty="0"/>
              <a:t>: direct interaction with another human, not just virtual</a:t>
            </a:r>
          </a:p>
          <a:p>
            <a:pPr marL="514350" indent="-514350">
              <a:buFont typeface="+mj-lt"/>
              <a:buAutoNum type="arabicPeriod"/>
            </a:pPr>
            <a:r>
              <a:rPr lang="en-US" i="1" dirty="0"/>
              <a:t>Identify Values</a:t>
            </a:r>
            <a:r>
              <a:rPr lang="en-US" dirty="0"/>
              <a:t>: personal, cultural, spiritual, professional, mores &amp; ethics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Crisis Response:</a:t>
            </a:r>
          </a:p>
          <a:p>
            <a:r>
              <a:rPr lang="en-US" dirty="0"/>
              <a:t>Supported event response resulting from a trigger or stressor</a:t>
            </a:r>
          </a:p>
        </p:txBody>
      </p:sp>
    </p:spTree>
    <p:extLst>
      <p:ext uri="{BB962C8B-B14F-4D97-AF65-F5344CB8AC3E}">
        <p14:creationId xmlns:p14="http://schemas.microsoft.com/office/powerpoint/2010/main" val="257125538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4EEBC-9110-80E8-2C12-8BDC6DF28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Stress Management Skills for Students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EC8175-5929-F1E3-F6B7-7837831F0A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066288" cy="4351338"/>
          </a:xfrm>
          <a:ln w="127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b="1" dirty="0"/>
              <a:t>Calm Your Anxiety</a:t>
            </a:r>
          </a:p>
          <a:p>
            <a:pPr marL="0" indent="0" algn="ctr">
              <a:buNone/>
            </a:pPr>
            <a:endParaRPr lang="en-US" sz="1000" dirty="0"/>
          </a:p>
          <a:p>
            <a:r>
              <a:rPr lang="en-US" sz="2000" dirty="0"/>
              <a:t>Redirect your thoughts</a:t>
            </a:r>
          </a:p>
          <a:p>
            <a:r>
              <a:rPr lang="en-US" sz="2000" dirty="0"/>
              <a:t>Shift your attention</a:t>
            </a:r>
          </a:p>
          <a:p>
            <a:r>
              <a:rPr lang="en-US" sz="2000" dirty="0"/>
              <a:t>Distract your fears</a:t>
            </a:r>
          </a:p>
          <a:p>
            <a:r>
              <a:rPr lang="en-US" sz="2000" dirty="0"/>
              <a:t>Use calming mantras</a:t>
            </a:r>
          </a:p>
          <a:p>
            <a:r>
              <a:rPr lang="en-US" sz="2000" dirty="0"/>
              <a:t>Practice gentle movement</a:t>
            </a:r>
          </a:p>
          <a:p>
            <a:r>
              <a:rPr lang="en-US" sz="2000" dirty="0"/>
              <a:t>Practice deep breathing</a:t>
            </a:r>
          </a:p>
          <a:p>
            <a:r>
              <a:rPr lang="en-US" sz="2000" dirty="0"/>
              <a:t>Remember that tomorrow is not set</a:t>
            </a: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C4BA15A-3958-2A4C-5BC6-60B3F98F0C44}"/>
              </a:ext>
            </a:extLst>
          </p:cNvPr>
          <p:cNvSpPr txBox="1">
            <a:spLocks/>
          </p:cNvSpPr>
          <p:nvPr/>
        </p:nvSpPr>
        <p:spPr>
          <a:xfrm>
            <a:off x="4562856" y="1825625"/>
            <a:ext cx="3066288" cy="4351338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b="1" dirty="0"/>
              <a:t>Be in the Here-and-Now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sz="1000" dirty="0">
              <a:solidFill>
                <a:srgbClr val="0070C0"/>
              </a:solidFill>
            </a:endParaRPr>
          </a:p>
          <a:p>
            <a:r>
              <a:rPr lang="en-US" sz="2000" dirty="0"/>
              <a:t>Establish a daily routine</a:t>
            </a:r>
          </a:p>
          <a:p>
            <a:r>
              <a:rPr lang="en-US" sz="2000" dirty="0"/>
              <a:t>Do something you like</a:t>
            </a:r>
          </a:p>
          <a:p>
            <a:r>
              <a:rPr lang="en-US" sz="2000" dirty="0"/>
              <a:t>Visit with friends</a:t>
            </a:r>
          </a:p>
          <a:p>
            <a:r>
              <a:rPr lang="en-US" sz="2000" dirty="0"/>
              <a:t>Tell jokes</a:t>
            </a:r>
          </a:p>
          <a:p>
            <a:r>
              <a:rPr lang="en-US" sz="2000" dirty="0"/>
              <a:t>Keep healthy habits</a:t>
            </a:r>
          </a:p>
          <a:p>
            <a:r>
              <a:rPr lang="en-US" sz="2000" dirty="0"/>
              <a:t>Practice gratitude</a:t>
            </a:r>
          </a:p>
          <a:p>
            <a:r>
              <a:rPr lang="en-US" sz="2000" dirty="0"/>
              <a:t>Remember that you have influence over this moment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4A56671-FA59-ECED-81E6-901378ADD73E}"/>
              </a:ext>
            </a:extLst>
          </p:cNvPr>
          <p:cNvSpPr txBox="1">
            <a:spLocks/>
          </p:cNvSpPr>
          <p:nvPr/>
        </p:nvSpPr>
        <p:spPr>
          <a:xfrm>
            <a:off x="8287512" y="1825625"/>
            <a:ext cx="3066288" cy="4351338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b="1" dirty="0"/>
              <a:t>Learning Skills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sz="1000" dirty="0"/>
          </a:p>
          <a:p>
            <a:r>
              <a:rPr lang="en-US" sz="2000" dirty="0"/>
              <a:t>Take notes</a:t>
            </a:r>
          </a:p>
          <a:p>
            <a:r>
              <a:rPr lang="en-US" sz="2000" dirty="0"/>
              <a:t>Ask questions</a:t>
            </a:r>
          </a:p>
          <a:p>
            <a:r>
              <a:rPr lang="en-US" sz="2000" dirty="0"/>
              <a:t>Ask for help</a:t>
            </a:r>
          </a:p>
          <a:p>
            <a:r>
              <a:rPr lang="en-US" sz="2000" dirty="0"/>
              <a:t>Keep a calendar</a:t>
            </a:r>
          </a:p>
          <a:p>
            <a:r>
              <a:rPr lang="en-US" sz="2000" dirty="0"/>
              <a:t>Apply study skills</a:t>
            </a:r>
          </a:p>
          <a:p>
            <a:r>
              <a:rPr lang="en-US" sz="2000" dirty="0"/>
              <a:t>Email a teacher</a:t>
            </a:r>
          </a:p>
          <a:p>
            <a:r>
              <a:rPr lang="en-US" sz="2000" dirty="0"/>
              <a:t>Go to tutoring</a:t>
            </a:r>
          </a:p>
          <a:p>
            <a:r>
              <a:rPr lang="en-US" sz="2000" dirty="0"/>
              <a:t>Remember that learning is different for everyone</a:t>
            </a:r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019625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27BA0-3EF1-240D-36A7-24796A28C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Helping Children Integrate Experiences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D5AAB0-73D0-161A-0E75-1DD46556E2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n-US" dirty="0"/>
              <a:t>Steps to integrating experiences and building resilience: </a:t>
            </a:r>
          </a:p>
          <a:p>
            <a:pPr marL="0" indent="0" algn="just">
              <a:buNone/>
            </a:pPr>
            <a:endParaRPr lang="en-US" sz="1500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Ground and Center the Self: Apply techniques to soothe and reorient to the here-and-now </a:t>
            </a:r>
          </a:p>
          <a:p>
            <a:pPr lvl="1"/>
            <a:r>
              <a:rPr lang="en-US" dirty="0"/>
              <a:t>De-escalation: Take in stimuli coming in from the outside world</a:t>
            </a:r>
          </a:p>
          <a:p>
            <a:pPr lvl="1"/>
            <a:r>
              <a:rPr lang="en-US" dirty="0"/>
              <a:t>Arousal: Increase activity level in the system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Process: Allow sensory input to flow into the nervous system so that students learn to mindfully </a:t>
            </a:r>
            <a:r>
              <a:rPr lang="en-US" i="1" dirty="0"/>
              <a:t>respond</a:t>
            </a:r>
            <a:r>
              <a:rPr lang="en-US" dirty="0"/>
              <a:t> to stress rather than </a:t>
            </a:r>
            <a:r>
              <a:rPr lang="en-US" i="1" dirty="0"/>
              <a:t>react</a:t>
            </a:r>
            <a:r>
              <a:rPr lang="en-US" dirty="0"/>
              <a:t> to stress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Plan: Do something with the information</a:t>
            </a:r>
          </a:p>
          <a:p>
            <a:endParaRPr lang="en-US" dirty="0"/>
          </a:p>
          <a:p>
            <a:r>
              <a:rPr lang="en-US" dirty="0"/>
              <a:t>Integrating experiences improves emotional balance and response </a:t>
            </a:r>
          </a:p>
          <a:p>
            <a:r>
              <a:rPr lang="en-US" dirty="0"/>
              <a:t>Integration to develop the ability to cope with incoming stimuli and to be prepared for the next experience </a:t>
            </a:r>
          </a:p>
          <a:p>
            <a:r>
              <a:rPr lang="en-US" dirty="0"/>
              <a:t>Integration increases a child’s Window of Tolerance</a:t>
            </a:r>
          </a:p>
        </p:txBody>
      </p:sp>
    </p:spTree>
    <p:extLst>
      <p:ext uri="{BB962C8B-B14F-4D97-AF65-F5344CB8AC3E}">
        <p14:creationId xmlns:p14="http://schemas.microsoft.com/office/powerpoint/2010/main" val="91720631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3800A-0C66-583E-272E-6983A9E5D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456531"/>
            <a:ext cx="11292840" cy="92421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Window of Tolerance by Dan Siegel, PhD</a:t>
            </a:r>
            <a:br>
              <a:rPr lang="en-US" dirty="0"/>
            </a:br>
            <a:r>
              <a:rPr lang="en-US" sz="2200" dirty="0"/>
              <a:t>The best state of ‘arousal’ or stimulation in which we are able to function and thrive in everyday life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C7CC0F9-E6DF-EF4E-17DB-212684D83D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07629" y="1846263"/>
            <a:ext cx="6237068" cy="4022725"/>
          </a:xfrm>
        </p:spPr>
      </p:pic>
    </p:spTree>
    <p:extLst>
      <p:ext uri="{BB962C8B-B14F-4D97-AF65-F5344CB8AC3E}">
        <p14:creationId xmlns:p14="http://schemas.microsoft.com/office/powerpoint/2010/main" val="386374972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14112-AADB-D7A0-3095-35451B067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Helping to De-Escalate from a Stressor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F19609-51D8-6B2F-1C69-5889F8204B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/>
          </a:bodyPr>
          <a:lstStyle/>
          <a:p>
            <a:r>
              <a:rPr lang="en-US" sz="3000" dirty="0"/>
              <a:t>Be aware of your own window of tolerance before helping another</a:t>
            </a:r>
          </a:p>
          <a:p>
            <a:r>
              <a:rPr lang="en-US" sz="3000" dirty="0"/>
              <a:t>Remove immediate triggers (e.g., people, setting, objects, sensory, task frustration)</a:t>
            </a:r>
          </a:p>
          <a:p>
            <a:r>
              <a:rPr lang="en-US" sz="3000" dirty="0"/>
              <a:t>Reassure safety and security</a:t>
            </a:r>
          </a:p>
          <a:p>
            <a:r>
              <a:rPr lang="en-US" sz="3000" dirty="0"/>
              <a:t>Minimize conditions that increase vulnerability (e.g., hunger, fatigue, discomfort, need)</a:t>
            </a:r>
          </a:p>
          <a:p>
            <a:r>
              <a:rPr lang="en-US" sz="3000" dirty="0"/>
              <a:t>Identify potential triggers by quickly evaluating the incident</a:t>
            </a:r>
          </a:p>
          <a:p>
            <a:r>
              <a:rPr lang="en-US" sz="3000" dirty="0"/>
              <a:t>Allow for choice-making or child suggestions</a:t>
            </a:r>
          </a:p>
        </p:txBody>
      </p:sp>
    </p:spTree>
    <p:extLst>
      <p:ext uri="{BB962C8B-B14F-4D97-AF65-F5344CB8AC3E}">
        <p14:creationId xmlns:p14="http://schemas.microsoft.com/office/powerpoint/2010/main" val="41803333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14112-AADB-D7A0-3095-35451B067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Helping to Stimulate Arousal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F19609-51D8-6B2F-1C69-5889F8204B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/>
              <a:t>Be aware of basic physiological needs that increase vulnerability (e.g., hunger, fatigue, discomfort)</a:t>
            </a:r>
          </a:p>
          <a:p>
            <a:r>
              <a:rPr lang="en-US" sz="3200" dirty="0"/>
              <a:t>Reassure safety and security</a:t>
            </a:r>
          </a:p>
          <a:p>
            <a:r>
              <a:rPr lang="en-US" sz="3200" dirty="0"/>
              <a:t>Validate their feelings </a:t>
            </a:r>
          </a:p>
          <a:p>
            <a:r>
              <a:rPr lang="en-US" sz="3200" dirty="0"/>
              <a:t>Allow for self-soothing or self-regulating behaviors</a:t>
            </a:r>
          </a:p>
          <a:p>
            <a:r>
              <a:rPr lang="en-US" sz="3200" dirty="0"/>
              <a:t>Allow for choice-making or child suggestions</a:t>
            </a:r>
          </a:p>
          <a:p>
            <a:r>
              <a:rPr lang="en-US" sz="3200" dirty="0"/>
              <a:t>Be aware of known triggers</a:t>
            </a:r>
          </a:p>
        </p:txBody>
      </p:sp>
    </p:spTree>
    <p:extLst>
      <p:ext uri="{BB962C8B-B14F-4D97-AF65-F5344CB8AC3E}">
        <p14:creationId xmlns:p14="http://schemas.microsoft.com/office/powerpoint/2010/main" val="407892948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B9606-5850-C988-6927-978E92E9C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Helping to Soothe Hyper- or Hypo-Arousal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B28324-1B11-61F8-F355-9D3514029E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609344"/>
            <a:ext cx="10908115" cy="456761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Breathing techniques: </a:t>
            </a:r>
          </a:p>
          <a:p>
            <a:pPr marL="0" indent="0">
              <a:buNone/>
            </a:pPr>
            <a:endParaRPr lang="en-US" sz="900" dirty="0"/>
          </a:p>
          <a:p>
            <a:pPr lvl="1"/>
            <a:r>
              <a:rPr lang="en-US" sz="2800" i="1" dirty="0"/>
              <a:t>Diaphragmatic</a:t>
            </a:r>
            <a:r>
              <a:rPr lang="en-US" sz="2800" dirty="0"/>
              <a:t>:  breathe slowly in, belly expands; breathe out, belly tightens</a:t>
            </a:r>
          </a:p>
          <a:p>
            <a:pPr lvl="1"/>
            <a:r>
              <a:rPr lang="en-US" sz="2800" i="1" dirty="0"/>
              <a:t>Box breathing</a:t>
            </a:r>
            <a:r>
              <a:rPr lang="en-US" sz="2800" dirty="0"/>
              <a:t>:  breathe in 4, hold 4, breathe out 4, hold 4, repeat</a:t>
            </a:r>
          </a:p>
          <a:p>
            <a:pPr lvl="1"/>
            <a:r>
              <a:rPr lang="en-US" sz="2800" i="1" dirty="0"/>
              <a:t>Bubble breathing</a:t>
            </a:r>
            <a:r>
              <a:rPr lang="en-US" sz="2800" dirty="0"/>
              <a:t>:  take in deep breath, blow bubbles out slowly</a:t>
            </a:r>
          </a:p>
          <a:p>
            <a:pPr lvl="1"/>
            <a:r>
              <a:rPr lang="en-US" sz="2800" i="1" dirty="0"/>
              <a:t>Smell the roses</a:t>
            </a:r>
            <a:r>
              <a:rPr lang="en-US" sz="2800" dirty="0"/>
              <a:t>:  take deep, long breath</a:t>
            </a:r>
          </a:p>
          <a:p>
            <a:pPr lvl="1"/>
            <a:r>
              <a:rPr lang="en-US" sz="2800" i="1" dirty="0"/>
              <a:t>Blow-out-the-candles</a:t>
            </a:r>
            <a:r>
              <a:rPr lang="en-US" sz="2800" dirty="0"/>
              <a:t>:  long, slow breath out</a:t>
            </a:r>
          </a:p>
          <a:p>
            <a:pPr lvl="1"/>
            <a:r>
              <a:rPr lang="en-US" sz="2800" i="1" dirty="0"/>
              <a:t>Water breathing</a:t>
            </a:r>
            <a:r>
              <a:rPr lang="en-US" sz="2800" dirty="0"/>
              <a:t>:  breathe at the rate of the ocean tide (cleanse)</a:t>
            </a:r>
          </a:p>
          <a:p>
            <a:pPr lvl="1"/>
            <a:r>
              <a:rPr lang="en-US" sz="2800" i="1" dirty="0"/>
              <a:t>Wind breathing</a:t>
            </a:r>
            <a:r>
              <a:rPr lang="en-US" sz="2800" dirty="0"/>
              <a:t>:  breathe with the pace of the wind (shift)</a:t>
            </a:r>
          </a:p>
          <a:p>
            <a:pPr lvl="1"/>
            <a:r>
              <a:rPr lang="en-US" sz="2800" i="1" dirty="0"/>
              <a:t>Fire breathing</a:t>
            </a:r>
            <a:r>
              <a:rPr lang="en-US" sz="2800" dirty="0"/>
              <a:t>:  breathe with the force of a fire-dragon (release)</a:t>
            </a:r>
          </a:p>
          <a:p>
            <a:pPr lvl="1"/>
            <a:r>
              <a:rPr lang="en-US" sz="2800" i="1" dirty="0"/>
              <a:t>Earth breathing</a:t>
            </a:r>
            <a:r>
              <a:rPr lang="en-US" sz="2800" dirty="0"/>
              <a:t>:  breathe in from feet, up to head, and out to feet (ground)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867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EA1D1-BB78-1A2E-1C21-EC3D653C7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Workshop Content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FA835A-5AE3-C82D-2F70-563F2B91AC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The need for stress assessment in schools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COVID and other causes of stress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School behaviors and achievement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DSM Trauma and Stress Disorders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Neurobiological and physical responses to stress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CASS scale structure and format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CASS data: how stress varies by population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Interventions</a:t>
            </a:r>
          </a:p>
        </p:txBody>
      </p:sp>
    </p:spTree>
    <p:extLst>
      <p:ext uri="{BB962C8B-B14F-4D97-AF65-F5344CB8AC3E}">
        <p14:creationId xmlns:p14="http://schemas.microsoft.com/office/powerpoint/2010/main" val="206232205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B9606-5850-C988-6927-978E92E9C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Helping to Soothe Hyper- or Hypo-Arousal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B28324-1B11-61F8-F355-9D3514029E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1056"/>
            <a:ext cx="10515600" cy="465429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500" dirty="0"/>
              <a:t>Sensory strategies: Anything that soothes or stimulates arousal</a:t>
            </a:r>
          </a:p>
          <a:p>
            <a:pPr marL="0" indent="0">
              <a:buNone/>
            </a:pPr>
            <a:r>
              <a:rPr lang="en-US" sz="2300" dirty="0"/>
              <a:t> </a:t>
            </a:r>
          </a:p>
          <a:p>
            <a:pPr lvl="1"/>
            <a:r>
              <a:rPr lang="en-US" sz="3000" dirty="0"/>
              <a:t>Sucking, chewing</a:t>
            </a:r>
          </a:p>
          <a:p>
            <a:pPr lvl="1"/>
            <a:r>
              <a:rPr lang="en-US" sz="3000" dirty="0"/>
              <a:t>Rocking, swaying</a:t>
            </a:r>
          </a:p>
          <a:p>
            <a:pPr lvl="1"/>
            <a:r>
              <a:rPr lang="en-US" sz="3000" dirty="0"/>
              <a:t>Rolling</a:t>
            </a:r>
          </a:p>
          <a:p>
            <a:pPr lvl="1"/>
            <a:r>
              <a:rPr lang="en-US" sz="3000" dirty="0"/>
              <a:t>Squeezing an object</a:t>
            </a:r>
          </a:p>
          <a:p>
            <a:pPr lvl="1"/>
            <a:r>
              <a:rPr lang="en-US" sz="3000" dirty="0"/>
              <a:t>Mindful walking</a:t>
            </a:r>
          </a:p>
          <a:p>
            <a:pPr lvl="1"/>
            <a:r>
              <a:rPr lang="en-US" sz="3000" dirty="0"/>
              <a:t>Bilateral movement</a:t>
            </a:r>
          </a:p>
          <a:p>
            <a:pPr lvl="1"/>
            <a:r>
              <a:rPr lang="en-US" sz="3000" dirty="0"/>
              <a:t>Tracing, coloring</a:t>
            </a:r>
          </a:p>
          <a:p>
            <a:pPr lvl="1"/>
            <a:r>
              <a:rPr lang="en-US" sz="3000" dirty="0"/>
              <a:t>Stringing, stacking</a:t>
            </a:r>
          </a:p>
          <a:p>
            <a:pPr lvl="1"/>
            <a:r>
              <a:rPr lang="en-US" sz="3000" dirty="0"/>
              <a:t>Weighted objects</a:t>
            </a:r>
          </a:p>
          <a:p>
            <a:pPr lvl="1"/>
            <a:r>
              <a:rPr lang="en-US" sz="3000" dirty="0"/>
              <a:t>Soothing sounds</a:t>
            </a:r>
          </a:p>
          <a:p>
            <a:pPr lvl="1"/>
            <a:r>
              <a:rPr lang="en-US" sz="3000" dirty="0"/>
              <a:t>Dim lighting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08152A-9A84-4177-837E-EAE3D9E48E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0680" y="2239232"/>
            <a:ext cx="4617648" cy="3878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35977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7DE31-AE23-0CCE-C671-1ADE6CF01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192" y="365125"/>
            <a:ext cx="11439144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Event Integration Through Guidance/Coaching/Counseling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81BB65-A67E-F4DA-7882-88A6A6E674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4248"/>
            <a:ext cx="10515600" cy="45086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Goal: Create integration of the experience in the child’s mind.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Counseling offers social engagement and a trusting relationship, and promotes relational integration</a:t>
            </a:r>
          </a:p>
          <a:p>
            <a:r>
              <a:rPr lang="en-US" dirty="0"/>
              <a:t>Counseling offers an opportunity to exercise mindfulness and increased self-awareness </a:t>
            </a:r>
          </a:p>
          <a:p>
            <a:r>
              <a:rPr lang="en-US" dirty="0"/>
              <a:t>Counseling allows for the regular practice of skills when in a calm state</a:t>
            </a:r>
          </a:p>
        </p:txBody>
      </p:sp>
    </p:spTree>
    <p:extLst>
      <p:ext uri="{BB962C8B-B14F-4D97-AF65-F5344CB8AC3E}">
        <p14:creationId xmlns:p14="http://schemas.microsoft.com/office/powerpoint/2010/main" val="286740441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7DE31-AE23-0CCE-C671-1ADE6CF01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00" dirty="0"/>
              <a:t>Integration &amp; Healing Through Mindfulness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81BB65-A67E-F4DA-7882-88A6A6E674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802187"/>
          </a:xfrm>
        </p:spPr>
        <p:txBody>
          <a:bodyPr>
            <a:noAutofit/>
          </a:bodyPr>
          <a:lstStyle/>
          <a:p>
            <a:r>
              <a:rPr lang="en-US" sz="2400" dirty="0"/>
              <a:t>Mindfulness is a practice of creating awareness of what is happening as it is happening</a:t>
            </a:r>
          </a:p>
          <a:p>
            <a:r>
              <a:rPr lang="en-US" sz="2400" dirty="0"/>
              <a:t>Helps to create </a:t>
            </a:r>
            <a:r>
              <a:rPr lang="en-US" sz="2400" i="1" dirty="0"/>
              <a:t>presence of mind </a:t>
            </a:r>
          </a:p>
          <a:p>
            <a:r>
              <a:rPr lang="en-US" sz="2400" dirty="0"/>
              <a:t>Helps the person process the body’s stress response, thoughts, and emotions while in connection with another</a:t>
            </a:r>
          </a:p>
          <a:p>
            <a:r>
              <a:rPr lang="en-US" sz="2400" dirty="0"/>
              <a:t>Raises awareness of our vulnerabilities and triggers rather than defaulting to more primitive stress responses</a:t>
            </a:r>
          </a:p>
          <a:p>
            <a:r>
              <a:rPr lang="en-US" sz="2400" dirty="0"/>
              <a:t>Mindfulness may effectively improve and maintain sustained attention (</a:t>
            </a:r>
            <a:r>
              <a:rPr lang="de-DE" sz="2400" dirty="0"/>
              <a:t>Clemens C. C. Bauer and Liron Rozenkrantz, et. al, 2020)</a:t>
            </a:r>
            <a:endParaRPr lang="en-US" sz="2400" dirty="0"/>
          </a:p>
          <a:p>
            <a:r>
              <a:rPr lang="en-US" sz="2400" dirty="0"/>
              <a:t>Mindfulness studies have proven it to create actual changes in the epigenetic regulation of the genome that help prevent inflammatory diseases and shortened-lifespans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3611875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8B56C-54A2-B3C6-85FC-ABA8567C9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46425"/>
          </a:xfrm>
        </p:spPr>
        <p:txBody>
          <a:bodyPr/>
          <a:lstStyle/>
          <a:p>
            <a:pPr algn="ctr"/>
            <a:r>
              <a:rPr lang="en-US" dirty="0"/>
              <a:t>Developing Resilience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70506C-B727-3443-2108-8EADCF4A7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0225"/>
            <a:ext cx="10515600" cy="4596738"/>
          </a:xfrm>
        </p:spPr>
        <p:txBody>
          <a:bodyPr>
            <a:normAutofit/>
          </a:bodyPr>
          <a:lstStyle/>
          <a:p>
            <a:r>
              <a:rPr lang="en-US" dirty="0"/>
              <a:t>Self-soothing</a:t>
            </a:r>
          </a:p>
          <a:p>
            <a:r>
              <a:rPr lang="en-US" dirty="0"/>
              <a:t>Processing feelings, bodily experiences, and thoughts</a:t>
            </a:r>
          </a:p>
          <a:p>
            <a:r>
              <a:rPr lang="en-US" dirty="0"/>
              <a:t>Receiving validation</a:t>
            </a:r>
          </a:p>
          <a:p>
            <a:r>
              <a:rPr lang="en-US" dirty="0"/>
              <a:t>Exercising empathy for self and others</a:t>
            </a:r>
          </a:p>
          <a:p>
            <a:r>
              <a:rPr lang="en-US" dirty="0"/>
              <a:t>Visualizing our role in future change </a:t>
            </a:r>
          </a:p>
          <a:p>
            <a:r>
              <a:rPr lang="en-US" dirty="0"/>
              <a:t>Strengthening our resolve</a:t>
            </a:r>
          </a:p>
          <a:p>
            <a:r>
              <a:rPr lang="en-US" dirty="0"/>
              <a:t>Defining a set of rules that help you understand </a:t>
            </a:r>
            <a:r>
              <a:rPr lang="en-US" i="1" dirty="0"/>
              <a:t>what you need </a:t>
            </a:r>
            <a:r>
              <a:rPr lang="en-US" dirty="0"/>
              <a:t>rather than </a:t>
            </a:r>
            <a:r>
              <a:rPr lang="en-US" i="1" dirty="0"/>
              <a:t>what you want </a:t>
            </a:r>
            <a:r>
              <a:rPr lang="en-US" dirty="0"/>
              <a:t>when handling adversity</a:t>
            </a:r>
          </a:p>
          <a:p>
            <a:r>
              <a:rPr lang="en-US" dirty="0"/>
              <a:t>Being grateful for our ability to heal and overcome</a:t>
            </a:r>
          </a:p>
        </p:txBody>
      </p:sp>
    </p:spTree>
    <p:extLst>
      <p:ext uri="{BB962C8B-B14F-4D97-AF65-F5344CB8AC3E}">
        <p14:creationId xmlns:p14="http://schemas.microsoft.com/office/powerpoint/2010/main" val="247681669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EB15D-6926-AF42-2CE7-92A500F35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Creating a Culturally-Sensitive Plan for Service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794708-8B33-C2DF-A963-CE6D7307FD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7"/>
            <a:ext cx="10515600" cy="4486275"/>
          </a:xfrm>
        </p:spPr>
        <p:txBody>
          <a:bodyPr>
            <a:normAutofit/>
          </a:bodyPr>
          <a:lstStyle/>
          <a:p>
            <a:r>
              <a:rPr lang="en-US" dirty="0"/>
              <a:t>Understand that conventional or western views of mental health are not typical of all families, particularly BIPOC communities </a:t>
            </a:r>
          </a:p>
          <a:p>
            <a:r>
              <a:rPr lang="en-US" dirty="0"/>
              <a:t>Therapy is a process of acculturation</a:t>
            </a:r>
          </a:p>
          <a:p>
            <a:r>
              <a:rPr lang="en-US" dirty="0"/>
              <a:t>Going to a physician to treat behavioral or socioemotional concerns are not first forms of thinking</a:t>
            </a:r>
          </a:p>
          <a:p>
            <a:r>
              <a:rPr lang="en-US" dirty="0"/>
              <a:t>Interpersonal relationships, not only medication or therapy, is considered medicine for the mind and soul in many communities</a:t>
            </a:r>
          </a:p>
          <a:p>
            <a:r>
              <a:rPr lang="en-US" dirty="0"/>
              <a:t>Understand the value of collective efficacy, or strength in community.</a:t>
            </a:r>
          </a:p>
          <a:p>
            <a:pPr lvl="1"/>
            <a:r>
              <a:rPr lang="en-US" dirty="0"/>
              <a:t>Reduces distress and long-term suffering in those who experience trauma (Kondo, M. et al, 2022; Matthieu &amp; Carbone, 2020; </a:t>
            </a:r>
            <a:r>
              <a:rPr lang="en-US" dirty="0" err="1"/>
              <a:t>Ursano</a:t>
            </a:r>
            <a:r>
              <a:rPr lang="en-US" dirty="0"/>
              <a:t>, R. et al, 2014)</a:t>
            </a:r>
          </a:p>
        </p:txBody>
      </p:sp>
    </p:spTree>
    <p:extLst>
      <p:ext uri="{BB962C8B-B14F-4D97-AF65-F5344CB8AC3E}">
        <p14:creationId xmlns:p14="http://schemas.microsoft.com/office/powerpoint/2010/main" val="280874061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EB15D-6926-AF42-2CE7-92A500F35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Creating a Culturally-Sensitive Plan for Service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794708-8B33-C2DF-A963-CE6D7307FD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01367"/>
            <a:ext cx="10515600" cy="4375595"/>
          </a:xfrm>
        </p:spPr>
        <p:txBody>
          <a:bodyPr>
            <a:normAutofit/>
          </a:bodyPr>
          <a:lstStyle/>
          <a:p>
            <a:r>
              <a:rPr lang="en-US" dirty="0"/>
              <a:t>Assist with referrals to providers with cultural knowledge</a:t>
            </a:r>
          </a:p>
          <a:p>
            <a:r>
              <a:rPr lang="en-US" dirty="0"/>
              <a:t>Support guidance through a trusted family or community provider</a:t>
            </a:r>
          </a:p>
          <a:p>
            <a:r>
              <a:rPr lang="en-US" dirty="0"/>
              <a:t>Take the time to develop a reciprocal, trusting relationship with family  </a:t>
            </a:r>
          </a:p>
          <a:p>
            <a:r>
              <a:rPr lang="en-US" dirty="0"/>
              <a:t>Get to know a child and their family’s traditions and values</a:t>
            </a:r>
          </a:p>
          <a:p>
            <a:r>
              <a:rPr lang="en-US" dirty="0"/>
              <a:t>Support the application of cultural traditions and practices at school</a:t>
            </a:r>
          </a:p>
          <a:p>
            <a:r>
              <a:rPr lang="en-US" dirty="0"/>
              <a:t>In developing a plan for school-based or educationally-related counseling, be selective of the provider, whenever possible, to help meet student and family needs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76958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EB15D-6926-AF42-2CE7-92A500F35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Creating a Culturally-Sensitive Plan for Service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794708-8B33-C2DF-A963-CE6D7307FD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quality of a client’s participation is the most important variable in counseling success. (</a:t>
            </a:r>
            <a:r>
              <a:rPr lang="en-US" b="0" i="0" dirty="0">
                <a:solidFill>
                  <a:srgbClr val="333333"/>
                </a:solidFill>
                <a:effectLst/>
              </a:rPr>
              <a:t>Gonzalez, D. M., 2016, APA)</a:t>
            </a:r>
          </a:p>
          <a:p>
            <a:r>
              <a:rPr lang="en-US" dirty="0"/>
              <a:t>Integrate diverse strategies and skills offered by global models of MH into your practice, even if the.</a:t>
            </a:r>
          </a:p>
          <a:p>
            <a:pPr lvl="1"/>
            <a:r>
              <a:rPr lang="en-US" dirty="0"/>
              <a:t>Mindfulness practice</a:t>
            </a:r>
          </a:p>
          <a:p>
            <a:pPr lvl="1"/>
            <a:r>
              <a:rPr lang="en-US" dirty="0"/>
              <a:t>Indigenous practices</a:t>
            </a:r>
          </a:p>
          <a:p>
            <a:pPr lvl="1"/>
            <a:r>
              <a:rPr lang="en-US" dirty="0"/>
              <a:t>Social skills practices</a:t>
            </a:r>
          </a:p>
          <a:p>
            <a:pPr lvl="1"/>
            <a:r>
              <a:rPr lang="en-US" dirty="0"/>
              <a:t>Cognitive therapies (e.g., Dialectical Behavior Therapy)</a:t>
            </a:r>
          </a:p>
          <a:p>
            <a:r>
              <a:rPr lang="en-US" dirty="0"/>
              <a:t>Consult the CASS Narrative Report for a variety of strategies to target specific student stress profiles</a:t>
            </a:r>
          </a:p>
        </p:txBody>
      </p:sp>
    </p:spTree>
    <p:extLst>
      <p:ext uri="{BB962C8B-B14F-4D97-AF65-F5344CB8AC3E}">
        <p14:creationId xmlns:p14="http://schemas.microsoft.com/office/powerpoint/2010/main" val="47125606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9B83F-3D39-B088-A5D8-284A74F63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Recommended Books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3548E8-FF97-40CE-7A58-863C29D636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3600" i="1" dirty="0"/>
              <a:t>DBT Skills Manual for Adolescents 1</a:t>
            </a:r>
            <a:r>
              <a:rPr lang="en-US" sz="3600" i="1" baseline="30000" dirty="0"/>
              <a:t>st</a:t>
            </a:r>
            <a:r>
              <a:rPr lang="en-US" sz="3600" i="1" dirty="0"/>
              <a:t> Ed (2014)</a:t>
            </a:r>
          </a:p>
          <a:p>
            <a:pPr marL="0" indent="0">
              <a:buNone/>
            </a:pPr>
            <a:r>
              <a:rPr lang="en-US" sz="3600" i="1" dirty="0"/>
              <a:t>Dialectal Behavior Therapy with Suicidal Adolescents (2017)</a:t>
            </a:r>
          </a:p>
          <a:p>
            <a:pPr marL="0" indent="0">
              <a:buNone/>
            </a:pPr>
            <a:r>
              <a:rPr lang="en-US" sz="3600" dirty="0"/>
              <a:t>By Jill H. </a:t>
            </a:r>
            <a:r>
              <a:rPr lang="en-US" sz="3600" dirty="0" err="1"/>
              <a:t>Rathus</a:t>
            </a:r>
            <a:r>
              <a:rPr lang="en-US" sz="3600" dirty="0"/>
              <a:t>, Alec L. Miller</a:t>
            </a:r>
          </a:p>
          <a:p>
            <a:pPr marL="0" indent="0">
              <a:buNone/>
            </a:pPr>
            <a:endParaRPr lang="en-US" sz="3600" i="1" dirty="0"/>
          </a:p>
          <a:p>
            <a:pPr marL="0" indent="0">
              <a:buNone/>
            </a:pPr>
            <a:r>
              <a:rPr lang="en-US" sz="3600" i="1" dirty="0"/>
              <a:t>DBT Skills Training Handouts and Worksheets (2014)</a:t>
            </a:r>
          </a:p>
          <a:p>
            <a:pPr marL="0" indent="0">
              <a:buNone/>
            </a:pPr>
            <a:r>
              <a:rPr lang="en-US" sz="3600" dirty="0"/>
              <a:t>By Marsha M. Linehan</a:t>
            </a:r>
          </a:p>
          <a:p>
            <a:pPr marL="0" indent="0">
              <a:buNone/>
            </a:pPr>
            <a:endParaRPr lang="en-US" sz="3600" i="1" dirty="0"/>
          </a:p>
          <a:p>
            <a:pPr marL="0" indent="0">
              <a:buNone/>
            </a:pPr>
            <a:r>
              <a:rPr lang="en-US" sz="3600" i="1" dirty="0"/>
              <a:t>The Neuropsychology of Stress and Trauma: How to Develop a Trauma-Informed School (2019)</a:t>
            </a:r>
          </a:p>
          <a:p>
            <a:pPr marL="0" indent="0">
              <a:buNone/>
            </a:pPr>
            <a:r>
              <a:rPr lang="en-US" sz="3600" dirty="0"/>
              <a:t>By Steven G. </a:t>
            </a:r>
            <a:r>
              <a:rPr lang="en-US" sz="3600" dirty="0" err="1"/>
              <a:t>Feifer</a:t>
            </a:r>
            <a:endParaRPr lang="en-US" sz="3600" dirty="0"/>
          </a:p>
          <a:p>
            <a:pPr marL="0" indent="0">
              <a:buNone/>
            </a:pPr>
            <a:r>
              <a:rPr lang="en-US" sz="2400" dirty="0">
                <a:hlinkClick r:id="rId2"/>
              </a:rPr>
              <a:t>The Neuropsychology of Stress and Trauma: How to Develop a Trauma Informed School - Feifer - Schoolhouse Educational Services, Inc.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24319651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88787-A561-A035-3A46-FB0314790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and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BF3B75-BF6D-03DD-D0B6-DB49737BBB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5802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0B5D8-8D49-E0C4-F5D8-F761E1338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 of Stress and Stressors (APA Dict.)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734B1E-FC4D-76BE-7BDE-305A9E42F2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u="sng" dirty="0"/>
              <a:t>Stress</a:t>
            </a:r>
            <a:r>
              <a:rPr lang="en-US" sz="3600" dirty="0"/>
              <a:t> – a state of physiological or psychological response to internal or external stressors</a:t>
            </a:r>
          </a:p>
          <a:p>
            <a:r>
              <a:rPr lang="en-US" sz="3600" u="sng" dirty="0"/>
              <a:t>Stressors</a:t>
            </a:r>
            <a:r>
              <a:rPr lang="en-US" sz="3600" dirty="0"/>
              <a:t> – any event, force, or condition that results in physical or emotional stress. Can be internal or external forces that require adjustment of coping </a:t>
            </a:r>
          </a:p>
          <a:p>
            <a:r>
              <a:rPr lang="en-US" sz="3600" u="sng" dirty="0"/>
              <a:t>Stress reaction </a:t>
            </a:r>
            <a:r>
              <a:rPr lang="en-US" sz="3600" dirty="0"/>
              <a:t>– maladaptive or pathological behavior resulting from conditions of strain or pressure</a:t>
            </a:r>
          </a:p>
        </p:txBody>
      </p:sp>
    </p:spTree>
    <p:extLst>
      <p:ext uri="{BB962C8B-B14F-4D97-AF65-F5344CB8AC3E}">
        <p14:creationId xmlns:p14="http://schemas.microsoft.com/office/powerpoint/2010/main" val="20848267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E49F8-D3FE-A756-5F21-6940B55E3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 of Trauma and PTSD (APA </a:t>
            </a:r>
            <a:r>
              <a:rPr lang="en-US" dirty="0" err="1"/>
              <a:t>Dict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903B2-78D0-2382-6116-6407523208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An event in which a person witnesses or experiences a threat to his or her own life of physical safety or that of others and experiences fear, terror, or helplessness.</a:t>
            </a:r>
          </a:p>
          <a:p>
            <a:r>
              <a:rPr lang="en-US" sz="3600" dirty="0"/>
              <a:t>PTSD results from trauma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453062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9D7BF-B144-91AB-95CA-C250B3218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Need for Comprehensive </a:t>
            </a:r>
            <a:br>
              <a:rPr lang="en-US" dirty="0"/>
            </a:br>
            <a:r>
              <a:rPr lang="en-US" dirty="0"/>
              <a:t>Student Stress Assessment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7FFD07-E8FC-7A46-C5C9-92C5DF0B4D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01371"/>
            <a:ext cx="10515600" cy="4275592"/>
          </a:xfrm>
        </p:spPr>
        <p:txBody>
          <a:bodyPr/>
          <a:lstStyle/>
          <a:p>
            <a:r>
              <a:rPr lang="en-US" dirty="0"/>
              <a:t>Students have high levels of trauma, stress, anxiety, and mental health disorders even pre-COVID </a:t>
            </a:r>
          </a:p>
          <a:p>
            <a:r>
              <a:rPr lang="en-US" dirty="0"/>
              <a:t>After COVID, a survey of 800 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public schools agree or strongly agree: </a:t>
            </a:r>
            <a:endParaRPr lang="en-US" dirty="0"/>
          </a:p>
          <a:p>
            <a:pPr lvl="1" fontAlgn="base">
              <a:spcBef>
                <a:spcPts val="0"/>
              </a:spcBef>
            </a:pPr>
            <a:r>
              <a:rPr lang="en-US" sz="2800" b="0" i="0" u="none" strike="noStrike" dirty="0">
                <a:solidFill>
                  <a:srgbClr val="000000"/>
                </a:solidFill>
                <a:effectLst/>
              </a:rPr>
              <a:t>84% that behavioral development has been impacted </a:t>
            </a:r>
          </a:p>
          <a:p>
            <a:pPr lvl="1" fontAlgn="base">
              <a:spcBef>
                <a:spcPts val="0"/>
              </a:spcBef>
            </a:pPr>
            <a:r>
              <a:rPr lang="en-US" sz="2800" b="0" i="0" u="none" strike="noStrike" dirty="0">
                <a:solidFill>
                  <a:srgbClr val="000000"/>
                </a:solidFill>
                <a:effectLst/>
              </a:rPr>
              <a:t>87% that socioemotional development has been impacted  </a:t>
            </a:r>
          </a:p>
          <a:p>
            <a:pPr lvl="1" fontAlgn="base">
              <a:spcBef>
                <a:spcPts val="0"/>
              </a:spcBef>
            </a:pPr>
            <a:r>
              <a:rPr lang="en-US" sz="2800" b="0" i="0" u="none" strike="noStrike" dirty="0">
                <a:solidFill>
                  <a:srgbClr val="000000"/>
                </a:solidFill>
                <a:effectLst/>
              </a:rPr>
              <a:t>79% that more support for student and/or staff mental health is needed</a:t>
            </a:r>
          </a:p>
          <a:p>
            <a:r>
              <a:rPr lang="en-US" dirty="0"/>
              <a:t>There are no standardized, multi-informant student stress scales</a:t>
            </a:r>
          </a:p>
        </p:txBody>
      </p:sp>
    </p:spTree>
    <p:extLst>
      <p:ext uri="{BB962C8B-B14F-4D97-AF65-F5344CB8AC3E}">
        <p14:creationId xmlns:p14="http://schemas.microsoft.com/office/powerpoint/2010/main" val="24288657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1E104-AF18-3EEF-4E93-85032BB1A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Stress-Trauma Experiences in Youth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7D1C09-B0E0-EEC6-DB7D-E3474D91F7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55221"/>
            <a:ext cx="10515600" cy="4171260"/>
          </a:xfrm>
        </p:spPr>
        <p:txBody>
          <a:bodyPr>
            <a:normAutofit/>
          </a:bodyPr>
          <a:lstStyle/>
          <a:p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 a national sample of young ages 12 to 17 of lifetime prevalence rates (SAMHSA 2022):</a:t>
            </a:r>
          </a:p>
          <a:p>
            <a:pPr lvl="1"/>
            <a:r>
              <a:rPr lang="en-US" sz="28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8% reported sexual assault</a:t>
            </a:r>
          </a:p>
          <a:p>
            <a:pPr lvl="1"/>
            <a:r>
              <a:rPr lang="en-US" sz="28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17% reported physical assault</a:t>
            </a:r>
          </a:p>
          <a:p>
            <a:pPr lvl="1"/>
            <a:r>
              <a:rPr lang="en-US" sz="28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39% reported witnessing violence</a:t>
            </a:r>
            <a:endParaRPr lang="en-US" b="0" i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Black, Indigenous &amp; People of Color (BIPOC) youth experience greater social disparity, social stressors, community violence, and resource inequity than White youth. 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 COVID-19 pandemic and violence against minority populations highlighted this disparity.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There are no adolescent studies of PTSD prevalence by race</a:t>
            </a:r>
          </a:p>
        </p:txBody>
      </p:sp>
    </p:spTree>
    <p:extLst>
      <p:ext uri="{BB962C8B-B14F-4D97-AF65-F5344CB8AC3E}">
        <p14:creationId xmlns:p14="http://schemas.microsoft.com/office/powerpoint/2010/main" val="1834450270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2769</TotalTime>
  <Words>3983</Words>
  <Application>Microsoft Office PowerPoint</Application>
  <PresentationFormat>Widescreen</PresentationFormat>
  <Paragraphs>531</Paragraphs>
  <Slides>58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4" baseType="lpstr">
      <vt:lpstr>Arial</vt:lpstr>
      <vt:lpstr>Calibri</vt:lpstr>
      <vt:lpstr>Calibri Light</vt:lpstr>
      <vt:lpstr>Symbol</vt:lpstr>
      <vt:lpstr>Times New Roman</vt:lpstr>
      <vt:lpstr>Retrospect</vt:lpstr>
      <vt:lpstr>Assessment and Treatment  of Student Stress &amp; Trauma</vt:lpstr>
      <vt:lpstr>Presenters’ Contact Information</vt:lpstr>
      <vt:lpstr>Disclosure</vt:lpstr>
      <vt:lpstr>Disclosure</vt:lpstr>
      <vt:lpstr>Workshop Content</vt:lpstr>
      <vt:lpstr>Definition of Stress and Stressors (APA Dict.)</vt:lpstr>
      <vt:lpstr>Definition of Trauma and PTSD (APA Dict)</vt:lpstr>
      <vt:lpstr>The Need for Comprehensive  Student Stress Assessment</vt:lpstr>
      <vt:lpstr>Stress-Trauma Experiences in Youth</vt:lpstr>
      <vt:lpstr>African-American Children &amp; Stress (Thompson &amp; Massat 2005) Review</vt:lpstr>
      <vt:lpstr>Adverse Childhood Experiences (ACEs) That Produce the Greatest Academic Risk (Sacks &amp; Murphy, 2018)</vt:lpstr>
      <vt:lpstr>SES, Stress, and Achievement (Goodman et al., 2012)</vt:lpstr>
      <vt:lpstr>Trauma’s Neurocognitive Effects (Feifer, 2019)</vt:lpstr>
      <vt:lpstr>COVID Stress-Trauma Experiences in Youth</vt:lpstr>
      <vt:lpstr>Increase In Maladaptive School Behaviors  as a Result of COVID (2022 Study)</vt:lpstr>
      <vt:lpstr>Daily Stress vs. Acute Stress</vt:lpstr>
      <vt:lpstr>Chronic Stress</vt:lpstr>
      <vt:lpstr>Other Chronic Stressors Experienced by Youth</vt:lpstr>
      <vt:lpstr>Adjustment Disorder</vt:lpstr>
      <vt:lpstr>Acute Stress Disorder</vt:lpstr>
      <vt:lpstr>Post-Traumatic Stress Disorder</vt:lpstr>
      <vt:lpstr>Traumatic Stress Response Over Time</vt:lpstr>
      <vt:lpstr>PowerPoint Presentation</vt:lpstr>
      <vt:lpstr>Flight-Flight Response: A Protective Response</vt:lpstr>
      <vt:lpstr>Freeze: An Adaptive State</vt:lpstr>
      <vt:lpstr>Impact of Stress Hormones on Memory</vt:lpstr>
      <vt:lpstr>Brain Networks Impacted by Trauma</vt:lpstr>
      <vt:lpstr>Lifetime Development of PTSD</vt:lpstr>
      <vt:lpstr>Feeling of Stress vs. Feeling of Anxiety</vt:lpstr>
      <vt:lpstr>Adverse Childhood Experiences (ACE) Checklist</vt:lpstr>
      <vt:lpstr>PowerPoint Presentation</vt:lpstr>
      <vt:lpstr>Comprehensive Assessment of Student Stress (CASS)</vt:lpstr>
      <vt:lpstr>Comprehensive Assessment of Student Stress (CASS)</vt:lpstr>
      <vt:lpstr>CASS Format</vt:lpstr>
      <vt:lpstr>CASS Structure - Factors</vt:lpstr>
      <vt:lpstr>CASS Total Raw Scores</vt:lpstr>
      <vt:lpstr>CASS Total Raw Scores by Age</vt:lpstr>
      <vt:lpstr>CASS Total Raw Scores by Gender</vt:lpstr>
      <vt:lpstr>CASS Total Raw Scores by Race/Ethnicity</vt:lpstr>
      <vt:lpstr>CASS Total Raw Scores by Parent Education</vt:lpstr>
      <vt:lpstr>CASS Total Raw Scores by Disorder</vt:lpstr>
      <vt:lpstr>Standardization Assistance</vt:lpstr>
      <vt:lpstr>Stress Management vs. Crisis Response</vt:lpstr>
      <vt:lpstr>Stress Management Skills for Students</vt:lpstr>
      <vt:lpstr>Helping Children Integrate Experiences</vt:lpstr>
      <vt:lpstr>Window of Tolerance by Dan Siegel, PhD The best state of ‘arousal’ or stimulation in which we are able to function and thrive in everyday life</vt:lpstr>
      <vt:lpstr>Helping to De-Escalate from a Stressor</vt:lpstr>
      <vt:lpstr>Helping to Stimulate Arousal</vt:lpstr>
      <vt:lpstr>Helping to Soothe Hyper- or Hypo-Arousal</vt:lpstr>
      <vt:lpstr>Helping to Soothe Hyper- or Hypo-Arousal</vt:lpstr>
      <vt:lpstr>Event Integration Through Guidance/Coaching/Counseling</vt:lpstr>
      <vt:lpstr>Integration &amp; Healing Through Mindfulness</vt:lpstr>
      <vt:lpstr>Developing Resilience</vt:lpstr>
      <vt:lpstr>Creating a Culturally-Sensitive Plan for Service</vt:lpstr>
      <vt:lpstr>Creating a Culturally-Sensitive Plan for Service</vt:lpstr>
      <vt:lpstr>Creating a Culturally-Sensitive Plan for Service</vt:lpstr>
      <vt:lpstr>Recommended Books</vt:lpstr>
      <vt:lpstr>Questions and Discussion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Stress Experiences in Youth</dc:title>
  <dc:creator>Giorgio di Salvatore</dc:creator>
  <cp:lastModifiedBy>Ron Teffaine</cp:lastModifiedBy>
  <cp:revision>63</cp:revision>
  <dcterms:created xsi:type="dcterms:W3CDTF">2022-09-29T02:55:01Z</dcterms:created>
  <dcterms:modified xsi:type="dcterms:W3CDTF">2024-10-12T02:38:47Z</dcterms:modified>
</cp:coreProperties>
</file>